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4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11"/>
  </p:notesMasterIdLst>
  <p:handoutMasterIdLst>
    <p:handoutMasterId r:id="rId112"/>
  </p:handoutMasterIdLst>
  <p:sldIdLst>
    <p:sldId id="256" r:id="rId5"/>
    <p:sldId id="258" r:id="rId6"/>
    <p:sldId id="259" r:id="rId7"/>
    <p:sldId id="261" r:id="rId8"/>
    <p:sldId id="260" r:id="rId9"/>
    <p:sldId id="262" r:id="rId10"/>
    <p:sldId id="365" r:id="rId11"/>
    <p:sldId id="263" r:id="rId12"/>
    <p:sldId id="279" r:id="rId13"/>
    <p:sldId id="264" r:id="rId14"/>
    <p:sldId id="265" r:id="rId15"/>
    <p:sldId id="266" r:id="rId16"/>
    <p:sldId id="267" r:id="rId17"/>
    <p:sldId id="268" r:id="rId18"/>
    <p:sldId id="269" r:id="rId19"/>
    <p:sldId id="270" r:id="rId20"/>
    <p:sldId id="271" r:id="rId21"/>
    <p:sldId id="272" r:id="rId22"/>
    <p:sldId id="273" r:id="rId23"/>
    <p:sldId id="276" r:id="rId24"/>
    <p:sldId id="274" r:id="rId25"/>
    <p:sldId id="275" r:id="rId26"/>
    <p:sldId id="277" r:id="rId27"/>
    <p:sldId id="278" r:id="rId28"/>
    <p:sldId id="280" r:id="rId29"/>
    <p:sldId id="281" r:id="rId30"/>
    <p:sldId id="283" r:id="rId31"/>
    <p:sldId id="282"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00" r:id="rId48"/>
    <p:sldId id="301" r:id="rId49"/>
    <p:sldId id="302" r:id="rId50"/>
    <p:sldId id="303" r:id="rId51"/>
    <p:sldId id="304" r:id="rId52"/>
    <p:sldId id="305" r:id="rId53"/>
    <p:sldId id="306" r:id="rId54"/>
    <p:sldId id="307" r:id="rId55"/>
    <p:sldId id="308" r:id="rId56"/>
    <p:sldId id="309" r:id="rId57"/>
    <p:sldId id="310" r:id="rId58"/>
    <p:sldId id="312" r:id="rId59"/>
    <p:sldId id="311" r:id="rId60"/>
    <p:sldId id="313" r:id="rId61"/>
    <p:sldId id="314" r:id="rId62"/>
    <p:sldId id="315" r:id="rId63"/>
    <p:sldId id="317" r:id="rId64"/>
    <p:sldId id="318" r:id="rId65"/>
    <p:sldId id="319" r:id="rId66"/>
    <p:sldId id="320" r:id="rId67"/>
    <p:sldId id="321" r:id="rId68"/>
    <p:sldId id="316" r:id="rId69"/>
    <p:sldId id="322" r:id="rId70"/>
    <p:sldId id="323" r:id="rId71"/>
    <p:sldId id="324" r:id="rId72"/>
    <p:sldId id="325" r:id="rId73"/>
    <p:sldId id="367" r:id="rId74"/>
    <p:sldId id="326"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7" r:id="rId91"/>
    <p:sldId id="346" r:id="rId92"/>
    <p:sldId id="348" r:id="rId93"/>
    <p:sldId id="349" r:id="rId94"/>
    <p:sldId id="350" r:id="rId95"/>
    <p:sldId id="351" r:id="rId96"/>
    <p:sldId id="352" r:id="rId97"/>
    <p:sldId id="353" r:id="rId98"/>
    <p:sldId id="354" r:id="rId99"/>
    <p:sldId id="356" r:id="rId100"/>
    <p:sldId id="355" r:id="rId101"/>
    <p:sldId id="357" r:id="rId102"/>
    <p:sldId id="358" r:id="rId103"/>
    <p:sldId id="359" r:id="rId104"/>
    <p:sldId id="360" r:id="rId105"/>
    <p:sldId id="361" r:id="rId106"/>
    <p:sldId id="362" r:id="rId107"/>
    <p:sldId id="363" r:id="rId108"/>
    <p:sldId id="364" r:id="rId109"/>
    <p:sldId id="366" r:id="rId110"/>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ECADC-E62E-402C-9A0B-EFBEE3905EEE}" v="173" dt="2024-04-17T15:17:34.6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83" d="100"/>
          <a:sy n="83" d="100"/>
        </p:scale>
        <p:origin x="390" y="54"/>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3882" y="13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commentAuthors" Target="commentAuthors.xml"/><Relationship Id="rId118"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19"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49ECEF-3E94-4732-BFC3-464D975639BA}" type="datetime1">
              <a:rPr lang="es-ES" smtClean="0"/>
              <a:t>04/06/2024</a:t>
            </a:fld>
            <a:endParaRPr lang="es-ES"/>
          </a:p>
        </p:txBody>
      </p:sp>
      <p:sp>
        <p:nvSpPr>
          <p:cNvPr id="4" name="Marcador de pie de página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s-ES" smtClean="0"/>
              <a:t>‹Nº›</a:t>
            </a:fld>
            <a:endParaRPr lang="es-E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3T07:54:18.605"/>
    </inkml:context>
    <inkml:brush xml:id="br0">
      <inkml:brushProperty name="width" value="0.1" units="cm"/>
      <inkml:brushProperty name="height" value="0.1" units="cm"/>
      <inkml:brushProperty name="color" value="#E71224"/>
    </inkml:brush>
  </inkml:definitions>
  <inkml:trace contextRef="#ctx0" brushRef="#br0">736 177 24575,'-19'-7'0,"4"1"0,-15-3 0,-36-17 0,36 13 0,-38-10 0,34 14 0,0 2 0,-38-4 0,60 9 0,0 0 0,1-1 0,-18-6 0,15 5 0,-27-6 0,34 9 0,0 0 0,0 1 0,0-1 0,-1 2 0,1-1 0,0 1 0,0 0 0,0 0 0,0 1 0,-11 4 0,14-4 0,-1 1 0,1-1 0,-1 1 0,1 0 0,0 0 0,0 0 0,0 1 0,1-1 0,-1 1 0,1 0 0,0 0 0,0 0 0,0 0 0,0 1 0,-3 8 0,-2 9 0,1 0 0,-8 46 0,-1 7 0,5-32 0,2 0 0,-7 85 0,9-55 0,-1 54 0,8-109 0,-1-2 0,1-1 0,1 0 0,0 1 0,1-1 0,1 0 0,7 25 0,-1-20 0,0 1 0,2-1 0,0-1 0,1 0 0,1 0 0,0-1 0,29 29 0,-34-40 0,102 99 0,-94-92 0,1-2 0,1 1 0,0-2 0,0 0 0,24 9 0,-23-13 0,0-1 0,1-1 0,-1-1 0,1-1 0,27 1 0,104-4 0,-116-1 0,-8 1 0,22-1 0,-44 0 0,-1 1 0,1-1 0,-1-1 0,1 1 0,-1 0 0,0-1 0,0 0 0,7-4 0,102-76 0,-7 6 0,-61 39 0,-32 25 0,25-17 0,-23 19 0,0-2 0,24-24 0,-4 3 0,93-87 0,-113 103 0,0-1 0,-1 0 0,-1-2 0,-1 1 0,12-27 0,-21 40 0,-1 0 0,0-1 0,0 1 0,0-1 0,-1 0 0,1-12 0,-3-42 0,-1 30 0,2 20 0,-1 0 0,-1 0 0,0 0 0,0 1 0,-1-1 0,-1 1 0,0-1 0,0 1 0,-1 1 0,0-1 0,-10-13 0,-3-1 0,-1 1 0,-1 1 0,-23-19 0,37 34 0,-1 1 0,0 0 0,0 0 0,-1 1 0,1 0 0,-17-7 0,11 6 0,0-1 0,1-1 0,0 0 0,-13-10 0,13 8 0,-1 1 0,0 0 0,-21-10 0,14 9 0,-1-1 0,-20-16 0,16 10 0,12 9 17,-1 1 0,1 0 1,-1 1-1,0 1 0,-1 0 0,-17-4 0,7 5-512,0 0 0,-49 0 0,55 4-6331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3T09:36:55.523"/>
    </inkml:context>
    <inkml:brush xml:id="br0">
      <inkml:brushProperty name="width" value="0.035" units="cm"/>
      <inkml:brushProperty name="height" value="0.035" units="cm"/>
      <inkml:brushProperty name="color" value="#33CCFF"/>
    </inkml:brush>
  </inkml:definitions>
  <inkml:trace contextRef="#ctx0" brushRef="#br0">0 1 24575,'30'1'0,"46"6"0,-47-4 0,1-2 0,35-2 0,-9 0 0,179-3 0,-205 6 0,56 9 0,-69-9 0,35-1 0,9 1 0,-44 0 0,230 18 0,-98-11 0,3-1 0,159-2 0,-177-3 0,-66-2 0,306-1 0,-208-11 0,-149 10 67,34-9 0,2-1-1566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3T15:22:42.06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1 191,'343'-18,"-159"4,-165 13,0 0,0-2,0 0,32-10,-39 10,-1 0,1 1,-1 1,1 0,0 0,15 1,6 0,197-14,-222 14,1-1,0 0,-1 0,1-1,-1 0,14-5,-6 2,0 1,0 1,1 0,-1 1,21 0,1 0,383-12,-394 12,-1-1,0 0,43-13,21-4,79 3,-126 14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3T15:22:44.82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0 219,'36'-1,"-1"-2,63-13,-53 7,434-74,-357 63,-17 2,177-8,-250 25,266-10,-54-7,-201 16,16-5,-42 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3T15:22:46.5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2610 0,'0'1,"-1"1,1-1,-1 0,0 0,1 1,-1-1,0 0,0 0,0 0,0 0,0 0,0 0,0 0,-2 0,1 2,-10 7,0-1,-1 0,0-1,0 0,-1-1,0 0,0-1,0-1,-1 0,-23 4,-73 4,-130-1,72-5,-393 31,2 30,495-57,0 2,-111 40,109-22,5-1,15-11,-2-2,0-1,-63 10,45-19,48-6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3T15:22:47.8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0 298,'352'-8,"-74"0,-263 7,-1-1,0 0,-1-1,1-1,0 0,22-11,15-4,-32 13,59-20,2 4,93-14,-10 7,-2 1,-115 22,72 0,-62 4,-1-3,98-20,-21-11,-108 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4T15:09:22.684"/>
    </inkml:context>
    <inkml:brush xml:id="br0">
      <inkml:brushProperty name="width" value="0.1" units="cm"/>
      <inkml:brushProperty name="height" value="0.1" units="cm"/>
      <inkml:brushProperty name="color" value="#E71224"/>
    </inkml:brush>
  </inkml:definitions>
  <inkml:trace contextRef="#ctx0" brushRef="#br0">528 145 24575,'-6'0'0,"0"0"0,1 0 0,-1 1 0,0 0 0,1 0 0,-1 0 0,0 1 0,1-1 0,-1 1 0,1 0 0,0 1 0,0 0 0,-9 5 0,3-1 0,0-1 0,-1 0 0,1-1 0,-1 0 0,0-1 0,-1 0 0,-22 3 0,18-4 0,1 1 0,0 1 0,-28 12 0,37-13 0,1 0 0,-1 0 0,0 1 0,1 0 0,0 1 0,0-1 0,-9 14 0,-31 49 0,31-42 0,-46 80 0,54-91 0,1 1 0,0 0 0,1 0 0,1 1 0,-3 19 0,6-33 0,-12 137 0,13-120 0,0 0 0,2-1 0,0 1 0,1 0 0,7 21 0,47 108 0,-47-127 0,1 3 0,1 0 0,1-1 0,19 26 0,-23-38 0,1 0 0,1 0 0,0-1 0,0 0 0,1-1 0,0 0 0,15 8 0,57 37 0,-42-26 0,2-2 0,50 23 0,-57-36 0,1-2 0,0-1 0,48 7 0,-85-18 0,51 13 0,-40-8 0,1-2 0,0 0 0,0-1 0,0 0 0,0 0 0,13-1 0,20-4 0,0-2 0,0-2 0,46-12 0,72-22 0,-150 37 0,0 0 0,0-2 0,0 1 0,-1-1 0,0-1 0,16-11 0,-9 5 0,27-11 0,-38 20 0,0 1 0,0-2 0,0 1 0,-1-1 0,0 0 0,0-1 0,0 0 0,-1-1 0,1 1 0,10-14 0,20-24 0,-27 33 0,-1 0 0,0-1 0,-1-1 0,0 1 0,12-24 0,-1-16 0,-13 32 0,0 1 0,1 1 0,14-23 0,-14 27 0,0 1 0,-1-1 0,-1 0 0,-1 0 0,0-1 0,-1 1 0,0-1 0,-1 0 0,-1 0 0,0-1 0,-1-24 0,-2-449 0,1 478 0,-1 0 0,0-1 0,-1 1 0,0 0 0,-1 0 0,0 0 0,0 1 0,-7-13 0,-5-17 0,9 22 0,-14-26 0,18 39 0,-1 0 0,0 0 0,-1 0 0,1 1 0,-1-1 0,0 1 0,0 0 0,0 0 0,-7-4 0,2 2 0,0 0 0,-1 1 0,1 0 0,-1 0 0,-1 1 0,1 0 0,-15-2 0,-14-2 0,0 3 0,0 1 0,-56 2 0,-269 2 0,356 1 0,0 0 0,0 0 0,1 0 0,-1 1 0,1 0 0,-10 5 0,-43 20 0,54-24 0,-27 15 0,9-5 0,-1-1 0,-39 14 0,50-22 0,1 2 0,0 0 0,0 0 0,1 1 0,0 1 0,-21 16 0,30-22-273,-1 1 0,1-1 0,-1 0 0,-7 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4T16:49:53.470"/>
    </inkml:context>
    <inkml:brush xml:id="br0">
      <inkml:brushProperty name="width" value="0.1" units="cm"/>
      <inkml:brushProperty name="height" value="0.1" units="cm"/>
      <inkml:brushProperty name="color" value="#E71224"/>
    </inkml:brush>
  </inkml:definitions>
  <inkml:trace contextRef="#ctx0" brushRef="#br0">0 413 24575,'329'-25'0,"-24"0"0,-295 25 0,231-8 0,-87 0 0,80-7 0,215-17 0,366 32 0,-812 1 0,0-1 0,0-1 0,0 1 0,1 0 0,-1-1 0,0 1 0,0-1 0,0 0 0,5-2 0,-7 2 0,1 0 0,-1 0 0,0 0 0,1 0 0,-1-1 0,0 1 0,0 0 0,0-1 0,0 1 0,0-1 0,-1 1 0,1-1 0,0 1 0,-1-1 0,1 1 0,-1-1 0,1 1 0,-1-1 0,0 0 0,1-1 0,0-13 0,0 0 0,0 1 0,-2-1 0,0 0 0,0 1 0,-5-17 0,5 28 0,-1 0 0,0 0 0,0-1 0,0 1 0,-1 1 0,0-1 0,1 0 0,-1 1 0,-1-1 0,1 1 0,0 0 0,-1 0 0,0 0 0,-4-3 0,-10-5 0,-37-16 0,33 17 0,-46-22 0,71 34 0,0 0 0,0 1 0,0-1 0,0 1 0,3 3 0,4 3 0,39 41 0,-33-33 0,1 0 0,26 19 0,-31-26 0,-2 0 0,1 0 0,-1 1 0,-1 0 0,0 1 0,-1 0 0,7 13 0,22 30 0,-28-43 0,0 0 0,8 15 0,-15-22 0,1 1 0,-1-1 0,0 1 0,-1-1 0,1 1 0,-1 0 0,0 0 0,0 8 0,-1-6 0,0 0 0,0-1 0,-1 1 0,1 0 0,-2-1 0,1 1 0,-1-1 0,0 1 0,-1-1 0,0 0 0,0 0 0,-1 0 0,1 0 0,-1-1 0,-1 1 0,1-1 0,-1 0 0,0-1 0,-11 10 0,12-12 0,1 0 0,-1 1 0,1 0 0,-1 0 0,1-1 0,0 2 0,1-1 0,-1 0 0,-2 7 0,3-7 0,1-1 0,-1 1 0,0-1 0,0 1 0,0-1 0,0 0 0,0 0 0,-1 0 0,0 0 0,1 0 0,-1-1 0,0 1 0,-1-1 0,1 0 0,0 0 0,0 0 0,-7 3 0,1-3 0,1 1 0,-1-1 0,1-1 0,-1 0 0,0 0 0,-16-1 0,8 0-1365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4T16:59:05.076"/>
    </inkml:context>
    <inkml:brush xml:id="br0">
      <inkml:brushProperty name="width" value="0.1" units="cm"/>
      <inkml:brushProperty name="height" value="0.1" units="cm"/>
      <inkml:brushProperty name="color" value="#E71224"/>
    </inkml:brush>
  </inkml:definitions>
  <inkml:trace contextRef="#ctx0" brushRef="#br0">1648 2 24575,'-2'0'0,"1"0"0,0 1 0,0-1 0,-1 1 0,1-1 0,0 1 0,0 0 0,0-1 0,0 1 0,0 0 0,0 0 0,0 0 0,-2 2 0,-7 5 0,-2-1 0,0-1 0,0 0 0,0-1 0,-1-1 0,0 0 0,1-1 0,-26 4 0,-2-4 0,-52-2 0,81-2 0,-29 1 0,-155-10 0,133 1 0,23 3 0,-67-1 0,64 7 0,-27 1 0,-100-11 0,136 5 0,0 3 0,0 0 0,0 2 0,-65 9 0,90-8 0,0 2 0,0-1 0,0 1 0,1 0 0,-1 0 0,1 1 0,0 0 0,0 1 0,-7 5 0,-12 8 0,-4-1 0,-37 15 0,45-22 0,0 0 0,0 2 0,1 0 0,-31 25 0,48-34 0,0 1 0,1 0 0,0 1 0,0-1 0,0 1 0,0-1 0,0 1 0,1 0 0,0 0 0,-2 7 0,-1 6 0,-4 29 0,8-42 0,-4 34 0,2 1 0,4 58 0,0-40 0,-1-51 0,1-1 0,-1 1 0,1-1 0,1 1 0,0-1 0,-1 1 0,2-1 0,-1 0 0,1 0 0,0 0 0,0 0 0,7 9 0,4 1 0,0 0 0,26 23 0,-10-12 0,-12-6 0,8 7 0,5-3 0,1 0 0,1-2 0,0-2 0,2-1 0,0-1 0,2-2 0,59 19 0,-80-31 0,81 24 0,149 24 0,-214-49 0,-18-3 0,0 1 0,0 0 0,26 8 0,-25-5 0,0-1 0,1-1 0,-1 0 0,26 1 0,64-4 0,-55-1 0,498 1 0,-541 0 0,1-1 0,0 0 0,-1 0 0,1 0 0,-1-1 0,1 0 0,-1-1 0,11-5 0,-9 5 0,1 0 0,0 0 0,0 1 0,20-2 0,4-1 0,-12 2 0,39-1 0,-18 2 0,1-6 0,-32 5 0,0 1 0,15-1 0,213 3 0,10-1 0,-226 0 0,25-5 0,-40 5 0,0-1 0,0-1 0,0 0 0,0 0 0,15-8 0,-2-8 0,-2 2 0,-9 11 0,1 0 0,-1 1 0,1 1 0,0 0 0,1 0 0,15-2 0,-9 2 0,31-11 0,-29 5 0,0 0 0,19-15 0,-19 13 0,89-67 0,-104 75 0,0-1 0,0 0 0,0 0 0,-1-1 0,0 0 0,0 1 0,0-2 0,-1 1 0,0 0 0,0-1 0,0 0 0,-1 0 0,0 0 0,-1 0 0,0-1 0,0 1 0,1-8 0,2-15 0,-2 0 0,-2-60 0,-1 68 0,0 7 0,0-24 0,-1 1 0,-2-1 0,-11-56 0,13 90 0,-3-10 0,-10-27 0,12 38 0,0-1 0,0 1 0,-1 0 0,1 0 0,-1 0 0,0 0 0,-1 0 0,1 1 0,0-1 0,-5-2 0,-17-17 0,22 20 0,0-1 0,0 1 0,-1 0 0,1 0 0,-1 1 0,1-1 0,-1 1 0,0 0 0,0-1 0,0 2 0,0-1 0,0 0 0,-1 1 0,1 0 0,-7-1 0,-142 1 0,72 3 0,13-1 0,-75-2 0,32-15 0,-97-14 0,98 11 0,41 5 0,45 8 0,0 2 0,-46-4 0,55 7 0,0 0 0,-16-5 0,15 3 0,-29-2 0,-264 5 84,147 1-1533,146-1-5377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16:55:59.946"/>
    </inkml:context>
    <inkml:brush xml:id="br0">
      <inkml:brushProperty name="width" value="0.1" units="cm"/>
      <inkml:brushProperty name="height" value="0.1" units="cm"/>
      <inkml:brushProperty name="color" value="#E71224"/>
    </inkml:brush>
  </inkml:definitions>
  <inkml:trace contextRef="#ctx0" brushRef="#br0">0 2 24575,'447'-2'65,"479"4"-1032,-456 24 1806,-84-18-779,-243-10-57,15 3-3,171-2 0,-173-14 0,-12 1 0,355 9 0,-285 7 0,-96-3 0,430 11 0,-270-5 0,-49-3 0,1 16 0,-86-5 0,-116-10 0,256 11 0,-129-6 0,-13 0 0,206-9-1365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0:05:42.772"/>
    </inkml:context>
    <inkml:brush xml:id="br0">
      <inkml:brushProperty name="width" value="0.1" units="cm"/>
      <inkml:brushProperty name="height" value="0.1" units="cm"/>
      <inkml:brushProperty name="color" value="#E71224"/>
    </inkml:brush>
  </inkml:definitions>
  <inkml:trace contextRef="#ctx0" brushRef="#br0">2589 233 24575,'-203'-46'0,"-51"-10"0,-368-34 0,472 71 0,-5 5 0,-174 7 0,245 6 0,-93 4 0,143 1 0,0 1 0,1 2 0,0 1 0,-52 20 0,65-19 0,1 1 0,0 0 0,1 1 0,0 2 0,1-1 0,0 2 0,1 0 0,1 1 0,0 1 0,-12 18 0,-5 9 0,1 3 0,-41 84 0,61-110 0,1 1 0,1 0 0,1 0 0,1 1 0,-7 35 0,13-39 0,2 37 0,1-16 0,-2 548 0,0-583 0,0 0 0,0 0 0,1 0 0,0-1 0,0 1 0,0 0 0,0 0 0,1 0 0,-1-1 0,4 6 0,2 1 0,0 0 0,10 10 0,3 4 0,131 189 0,-113-149 0,47 102 0,-74-142 0,1 1 0,16 23 0,-21-38 0,0-1 0,1 1 0,0-1 0,0-1 0,1 1 0,1-1 0,9 6 0,26 13 0,1-3 0,95 37 0,-52-25 0,94 50 0,67 26 0,-201-93 0,0-3 0,2-2 0,66 10 0,-28-14 0,136-2 0,92-23 0,-26 1 0,224 28 0,-413-4 0,372 19 0,-427-31 0,0-2 0,0-3 0,58-14 0,132-49 0,-232 68 0,27-9 0,37-17 0,-54 20 0,-1 0 0,0 0 0,0-2 0,19-16 0,-3-3 0,-1-1 0,-2-1 0,-1-2 0,-1-1 0,-2-1 0,-1 0 0,-2-2 0,22-57 0,-24 44 0,-1 0 0,-3-1 0,-2-1 0,-3 0 0,-2 0 0,1-69 0,-8 111 0,-1-166 0,-1 142 0,-2 1 0,-1 0 0,-12-41 0,-4 2 0,4-1 0,-11-105 0,27 172 0,-1 1 0,1-1 0,-1 0 0,0 0 0,0 0 0,-1 1 0,1-1 0,-1 1 0,0 0 0,-1 0 0,1 0 0,-10-8 0,-3-3 0,-1 0 0,-21-13 0,29 22 0,-20-13 0,0 2 0,-1 1 0,0 1 0,-1 1 0,-56-16 0,-172-34 0,172 46 0,-313-89 0,7-20 0,319 104 0,-85-23 0,-274-44 0,422 89-71,-35-6-360,0 2-1,-64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3T07:54:28.677"/>
    </inkml:context>
    <inkml:brush xml:id="br0">
      <inkml:brushProperty name="width" value="0.1" units="cm"/>
      <inkml:brushProperty name="height" value="0.1"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10:05:45.209"/>
    </inkml:context>
    <inkml:brush xml:id="br0">
      <inkml:brushProperty name="width" value="0.1" units="cm"/>
      <inkml:brushProperty name="height" value="0.1" units="cm"/>
      <inkml:brushProperty name="color" value="#E71224"/>
    </inkml:brush>
  </inkml:definitions>
  <inkml:trace contextRef="#ctx0" brushRef="#br0">1497 2306 24575,'-84'-55'0,"-208"-153"0,199 125 0,3-5 0,-129-164 0,-119-225 0,195 247 0,108 166 0,-44-116 0,46 82 0,4-2 0,-31-195 0,60 289 0,-1 3 0,1 1 0,-1-1 0,1 0 0,0 1 0,0-1 0,1-3 0,-1 5 0,0 0 0,1 0 0,-1 0 0,0 1 0,1-1 0,-1 0 0,1 1 0,-1-1 0,1 0 0,-1 1 0,1-1 0,0 0 0,-1 1 0,1-1 0,0 1 0,-1-1 0,1 1 0,0-1 0,0 1 0,-1 0 0,1-1 0,0 1 0,1 0 0,17-4 0,1 0 0,-1 2 0,1 0 0,32 3 0,-18-1 0,339 9 0,-273-2 0,63 6 0,-129-8 0,-16-2 0,24 1 0,-41-4 0,-1 0 0,1 0 0,-1 0 0,1 0 0,-1 0 0,1 0 0,-1 0 0,1 0 0,-1 0 0,1 0 0,-1 0 0,1 0 0,-1-1 0,1 1 0,-1 0 0,0 0 0,1 0 0,-1-1 0,1 1 0,-1 0 0,1-1 0,-1 1 0,0 0 0,1-1 0,-1 1 0,0 0 0,1-1 0,-1 1 0,0-1 0,0 0 0,0 0 0,0 0 0,0 1 0,0-1 0,0 0 0,0 0 0,0 0 0,0 0 0,-1 1 0,1-1 0,0 0 0,-1 0 0,1 1 0,-1-1 0,0-1 0,-2-2 0,0 0 0,0 1 0,-1-1 0,-6-6 0,-100-61 0,92 63 0,15 7 0,0 0 0,1 0 0,-1-1 0,1 1 0,-1 0 0,1-1 0,-1 0 0,1 1 0,0-1 0,0 0 0,0 0 0,-3-4 0,4 5 0,1 1 0,-1-1 0,1 1 0,0-1 0,-1 0 0,1 1 0,0-1 0,-1 1 0,1-1 0,0 0 0,0 1 0,-1-1 0,1 1 0,0-1 0,0 0 0,0 1 0,0-1 0,0 0 0,0 0 0,0 0 0,1 1 0,-1 0 0,0 0 0,1 0 0,-1-1 0,0 1 0,0 0 0,1 0 0,-1 0 0,0 0 0,1 0 0,-1 0 0,1 0 0,-1-1 0,0 1 0,1 0 0,-1 0 0,0 0 0,1 1 0,-1-1 0,0 0 0,1 0 0,-1 0 0,1 0 0,26 11 0,139 84 0,-146-83 0,-15-10 0,-1 0 0,0 1 0,0-1 0,0 1 0,0 0 0,0 0 0,0 1 0,-1-1 0,0 1 0,1-1 0,-1 1 0,-1 0 0,4 5 0,-4-5 0,0 1 0,0 0 0,0-1 0,0 1 0,-1 0 0,2 8 0,-3-11 0,0-1 0,0 1 0,0 0 0,0-1 0,-1 1 0,1-1 0,-1 1 0,1 0 0,-1-1 0,1 1 0,-1-1 0,0 0 0,0 1 0,0-1 0,0 1 0,0-1 0,0 0 0,0 0 0,0 0 0,0 1 0,0-1 0,-1 0 0,1-1 0,-2 2 0,-22 16-69,15-11-190,-1 0 0,1 0-1,-1-1 1,-20 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17:27:53.483"/>
    </inkml:context>
    <inkml:brush xml:id="br0">
      <inkml:brushProperty name="width" value="0.1" units="cm"/>
      <inkml:brushProperty name="height" value="0.1" units="cm"/>
      <inkml:brushProperty name="color" value="#E71224"/>
    </inkml:brush>
  </inkml:definitions>
  <inkml:trace contextRef="#ctx0" brushRef="#br0">2335 0 24575,'-19'5'0,"4"0"0,-20-1 0,-53-1 0,14 0 0,-627 9 0,610-12 0,85 0 0,0 1 0,1 0 0,-1 0 0,0 0 0,1 0 0,-1 1 0,1 0 0,0 0 0,0 1 0,-1 0 0,2 0 0,-10 6 0,-5 3 0,12-8 0,-1-1 0,1 0 0,-1 0 0,1 0 0,-1-1 0,-11 2 0,-51 2 0,36-3 0,-98 18 0,29-4 0,-8 0 0,89-12 0,0 1 0,-40 16 0,27-7 0,-51 31 0,-191 101 0,252-135 0,17-8 0,0 1 0,0 0 0,0 0 0,0 1 0,1-1 0,0 2 0,0-1 0,1 1 0,0 0 0,0 0 0,0 1 0,1 0 0,-5 10 0,-14 22 0,18-32 0,0 1 0,1 0 0,0 0 0,1 0 0,0 1 0,0-1 0,1 1 0,-4 19 0,6-16 0,0 0 0,1 0 0,0 0 0,3 17 0,-2-22 0,1-1 0,0 1 0,0-1 0,1 0 0,0 0 0,0 0 0,1 0 0,7 10 0,24 40 0,-26-41 0,2 1 0,-1-1 0,15 15 0,4 4 0,-14-17 0,20 19 0,-30-32 0,1 0 0,1 0 0,-1-1 0,1 1 0,-1-1 0,1-1 0,11 5 0,68 17 0,-36-11 0,297 65 0,-171-39 0,-7-2 0,33 4 0,110 17 0,-284-56 0,169 24 0,-137-17 0,92 2 0,62-12 0,-60-1 0,377 35 0,-465-27 0,96 0 0,331-8 0,-311 1 0,-152-2 0,1-2 0,-1-1 0,0-1 0,37-13 0,-12 4 0,-8 4 0,-7 2 0,46-18 0,-73 22 0,0-1 0,0 0 0,-1-1 0,0 0 0,-1-1 0,1 0 0,14-15 0,-3 3 0,1 0 0,52-30 0,-48 33 0,-2-2 0,34-28 0,-56 43 0,0-1 0,0 1 0,0-1 0,0 0 0,-1-1 0,0 1 0,0-1 0,-1 1 0,1-1 0,-1 0 0,-1 0 0,1 0 0,-1 0 0,1-6 0,0-10 0,-1 0 0,-4-37 0,1 7 0,2 10 0,-1-41 0,0 76 0,0 1 0,-1-1 0,0 1 0,0-1 0,-1 1 0,1 0 0,-1 0 0,-1 0 0,1 0 0,-8-9 0,-6-6 0,-25-23 0,41 43 0,-12-11 0,-1 1 0,0 1 0,0 0 0,-1 1 0,0 0 0,-19-7 0,8 3 0,-28-19 0,43 24 0,-1 0 0,1 2 0,-2-1 0,1 1 0,-23-7 0,-71-9 0,12 3 0,-6-10 0,57 15 0,-57-10 0,-51 5 0,6 1 0,67 0 0,9 0 0,-126-19 0,136 29 0,22 3 0,-66-17 0,-26-8 0,38 11 0,69 13 0,-33-7 0,38 11 0,1-2 0,-1 0 0,1-1 0,0-1 0,0-1 0,0 0 0,-17-11 0,15 8 0,1 2 0,-2 0 0,1 1 0,-1 1 0,1 0 0,-2 2 0,1 0 0,0 1 0,-1 1 0,-21 1 0,32 1-341,1-1 0,-1 1-1,-16-5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17:27:53.483"/>
    </inkml:context>
    <inkml:brush xml:id="br0">
      <inkml:brushProperty name="width" value="0.1" units="cm"/>
      <inkml:brushProperty name="height" value="0.1" units="cm"/>
      <inkml:brushProperty name="color" value="#E71224"/>
    </inkml:brush>
  </inkml:definitions>
  <inkml:trace contextRef="#ctx0" brushRef="#br0">2335 0 24575,'-19'5'0,"4"0"0,-20-1 0,-53-1 0,14 0 0,-627 9 0,610-12 0,85 0 0,0 1 0,1 0 0,-1 0 0,0 0 0,1 0 0,-1 1 0,1 0 0,0 0 0,0 1 0,-1 0 0,2 0 0,-10 6 0,-5 3 0,12-8 0,-1-1 0,1 0 0,-1 0 0,1 0 0,-1-1 0,-11 2 0,-51 2 0,36-3 0,-98 18 0,29-4 0,-8 0 0,89-12 0,0 1 0,-40 16 0,27-7 0,-51 31 0,-191 101 0,252-135 0,17-8 0,0 1 0,0 0 0,0 0 0,0 1 0,1-1 0,0 2 0,0-1 0,1 1 0,0 0 0,0 0 0,0 1 0,1 0 0,-5 10 0,-14 22 0,18-32 0,0 1 0,1 0 0,0 0 0,1 0 0,0 1 0,0-1 0,1 1 0,-4 19 0,6-16 0,0 0 0,1 0 0,0 0 0,3 17 0,-2-22 0,1-1 0,0 1 0,0-1 0,1 0 0,0 0 0,0 0 0,1 0 0,7 10 0,24 40 0,-26-41 0,2 1 0,-1-1 0,15 15 0,4 4 0,-14-17 0,20 19 0,-30-32 0,1 0 0,1 0 0,-1-1 0,1 1 0,-1-1 0,1-1 0,11 5 0,68 17 0,-36-11 0,297 65 0,-171-39 0,-7-2 0,33 4 0,110 17 0,-284-56 0,169 24 0,-137-17 0,92 2 0,62-12 0,-60-1 0,377 35 0,-465-27 0,96 0 0,331-8 0,-311 1 0,-152-2 0,1-2 0,-1-1 0,0-1 0,37-13 0,-12 4 0,-8 4 0,-7 2 0,46-18 0,-73 22 0,0-1 0,0 0 0,-1-1 0,0 0 0,-1-1 0,1 0 0,14-15 0,-3 3 0,1 0 0,52-30 0,-48 33 0,-2-2 0,34-28 0,-56 43 0,0-1 0,0 1 0,0-1 0,0 0 0,-1-1 0,0 1 0,0-1 0,-1 1 0,1-1 0,-1 0 0,-1 0 0,1 0 0,-1 0 0,1-6 0,0-10 0,-1 0 0,-4-37 0,1 7 0,2 10 0,-1-41 0,0 76 0,0 1 0,-1-1 0,0 1 0,0-1 0,-1 1 0,1 0 0,-1 0 0,-1 0 0,1 0 0,-8-9 0,-6-6 0,-25-23 0,41 43 0,-12-11 0,-1 1 0,0 1 0,0 0 0,-1 1 0,0 0 0,-19-7 0,8 3 0,-28-19 0,43 24 0,-1 0 0,1 2 0,-2-1 0,1 1 0,-23-7 0,-71-9 0,12 3 0,-6-10 0,57 15 0,-57-10 0,-51 5 0,6 1 0,67 0 0,9 0 0,-126-19 0,136 29 0,22 3 0,-66-17 0,-26-8 0,38 11 0,69 13 0,-33-7 0,38 11 0,1-2 0,-1 0 0,1-1 0,0-1 0,0-1 0,0 0 0,-17-11 0,15 8 0,1 2 0,-2 0 0,1 1 0,-1 1 0,1 0 0,-2 2 0,1 0 0,0 1 0,-1 1 0,-21 1 0,32 1-341,1-1 0,-1 1-1,-16-5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14:36.711"/>
    </inkml:context>
    <inkml:brush xml:id="br0">
      <inkml:brushProperty name="width" value="0.1" units="cm"/>
      <inkml:brushProperty name="height" value="0.1" units="cm"/>
      <inkml:brushProperty name="color" value="#E71224"/>
    </inkml:brush>
  </inkml:definitions>
  <inkml:trace contextRef="#ctx0" brushRef="#br0">1 307 24575,'870'0'0,"-865"0"0,0 0 0,0-1 0,0 1 0,0-1 0,-1 0 0,9-3 0,-13 3 0,1 1 0,0-1 0,0 1 0,0 0 0,0-1 0,-1 0 0,1 1 0,0-1 0,0 1 0,-1-1 0,1 0 0,-1 1 0,1-1 0,0 0 0,-1 0 0,0 0 0,1-1 0,0 1 0,-1 0 0,0 1 0,0-1 0,0 0 0,0 0 0,-1 0 0,1 0 0,0 0 0,0 0 0,0 0 0,-1 0 0,1 0 0,-1 0 0,1 1 0,0-1 0,-1 0 0,0 0 0,1 0 0,-1 1 0,1-1 0,-2-1 0,-6-5 0,0 0 0,-1 0 0,0 1 0,0 0 0,0 0 0,-16-6 0,10 4 0,1 0 0,-16-11 0,-79-68 0,71 58 0,20 15 0,1 0 0,-18-19 0,33 29 0,10 9 0,18 14 0,-22-16 0,179 151 0,-158-129 0,-15-14 0,1 0 0,0-1 0,21 16 0,-28-24 0,0 0 0,0 0 0,-1 1 0,1 0 0,-1 0 0,1 0 0,-1 0 0,0 0 0,-1 0 0,1 1 0,0 0 0,-1-1 0,0 1 0,0 0 0,0 0 0,0 0 0,-1 1 0,0-1 0,0 0 0,0 0 0,0 1 0,0-1 0,-1 8 0,0-1 0,0 0 0,-1 1 0,-2 11 0,2-18 0,-1 1 0,1-1 0,-1 1 0,0-1 0,-1 0 0,1 0 0,-1 0 0,-4 4 0,-4 5 0,-24 22 0,23-24 0,-21 26 0,15-19-1365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15:25.229"/>
    </inkml:context>
    <inkml:brush xml:id="br0">
      <inkml:brushProperty name="width" value="0.1" units="cm"/>
      <inkml:brushProperty name="height" value="0.1" units="cm"/>
      <inkml:brushProperty name="color" value="#E71224"/>
    </inkml:brush>
  </inkml:definitions>
  <inkml:trace contextRef="#ctx0" brushRef="#br0">0 17 24575,'11'-1'0,"1"0"0,14-4 0,11 0 0,-6 4 0,1 1 0,41 6 0,20 1 0,125 9 0,-113-1 0,-54-7 0,56 2 0,-77-9 0,7-1 0,47 8 0,-31-3 0,0-2 0,61-4 0,-39 0 0,408 1 0,-462-1 0,0-1 0,26-6 0,-2 0 0,54-6 0,132-1 0,-210 14 0,36-6 0,10-1 0,30 7 0,91-8 0,-151 5-682,40 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15:25.708"/>
    </inkml:context>
    <inkml:brush xml:id="br0">
      <inkml:brushProperty name="width" value="0.1" units="cm"/>
      <inkml:brushProperty name="height" value="0.1" units="cm"/>
      <inkml:brushProperty name="color" value="#E71224"/>
    </inkml:brush>
  </inkml:definitions>
  <inkml:trace contextRef="#ctx0" brushRef="#br0">0 0 24575,'3'0'0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15:29.756"/>
    </inkml:context>
    <inkml:brush xml:id="br0">
      <inkml:brushProperty name="width" value="0.1" units="cm"/>
      <inkml:brushProperty name="height" value="0.1" units="cm"/>
      <inkml:brushProperty name="color" value="#E71224"/>
    </inkml:brush>
  </inkml:definitions>
  <inkml:trace contextRef="#ctx0" brushRef="#br0">132 0 24575,'5'25'0,"0"-6"0,20 240 0,-15-138 0,27 653 0,-38-686 0,13 293 0,9-41 0,-21 1 0,-1-140 0,0-111 0,11 496 0,-2 68 0,-10-408 0,12-46 0,-4 52 0,-6-193 0,-1-63 0,0-1 0,0 0 0,0 0 0,-1 1 0,0-1 0,0 1 0,0 0 0,-5-8 0,-5-10 0,5 6 0,-1 1 0,0 0 0,-1 1 0,-1 0 0,-1 1 0,-18-20 0,26 30 0,1 0 0,-1 0 0,0 0 0,0 0 0,0 0 0,-1 1 0,1-1 0,-1 1 0,1 0 0,-1 0 0,0 0 0,0 1 0,1-1 0,-1 1 0,0 0 0,-1 0 0,-3 0 0,-26 1 0,26 0 0,-1 1 0,1-2 0,0 1 0,-12-3 0,19 3 0,1 0 0,0 0 0,-1 0 0,1 0 0,0 0 0,-1 0 0,1 0 0,0 0 0,-1 0 0,1 0 0,0-1 0,-1 1 0,1 0 0,0 0 0,-1 0 0,1 0 0,0-1 0,0 1 0,-1 0 0,1 0 0,0 0 0,0-1 0,0 1 0,-1 0 0,1-1 0,0 1 0,0 0 0,0-1 0,0 1 0,0 0 0,1 0 0,-1-1 0,0 1 0,1 0 0,-1 0 0,1 0 0,-1 0 0,0 0 0,1 0 0,-1 0 0,1 0 0,-1 0 0,0 0 0,1 0 0,-1 0 0,1 1 0,-1-1 0,0 0 0,1 0 0,-1 0 0,1 1 0,69 36 0,-4-2 0,-54-29 0,-1 1 0,0 0 0,0 0 0,0 1 0,-1 1 0,-1 0 0,1 0 0,7 11 0,-16-18 0,0-1 0,1 1 0,-1-1 0,0 1 0,0-1 0,1 0 0,-1 0 0,0 0 0,1 0 0,-1 0 0,1 0 0,0 0 0,-1 0 0,1-1 0,0 1 0,-1 0 0,1-1 0,0 0 0,0 1 0,0-1 0,1 0 0,0 0 0,-1-1 0,0 0 0,0 1 0,1-1 0,-1 0 0,0 0 0,0 0 0,0 0 0,0-1 0,-1 1 0,1-1 0,0 1 0,0-1 0,-1 1 0,1-1 0,1-3 0,8-9 0,12-24 0,9-12 0,12-18 0,-29 44 0,22-29 0,-1 0 62,-20 28-1489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18:16.374"/>
    </inkml:context>
    <inkml:brush xml:id="br0">
      <inkml:brushProperty name="width" value="0.1" units="cm"/>
      <inkml:brushProperty name="height" value="0.1" units="cm"/>
      <inkml:brushProperty name="color" value="#E71224"/>
    </inkml:brush>
  </inkml:definitions>
  <inkml:trace contextRef="#ctx0" brushRef="#br0">0 449 24575,'115'-8'0,"-23"1"0,459 4 0,-294 5 0,-157-1 0,112-3 0,-119-5 0,26-2 0,65-7 0,12-1 0,-131 18 0,-20 0 0,68-8 0,-10 0 0,-44 4 0,-34 0 0,0-2 0,-1 0 0,37-14 0,-51 16 0,36-9 0,-34 10 0,1-1 0,0-1 0,-1 0 0,20-10 0,-16 5 0,-5 2 0,-1 1 0,1 0 0,0 1 0,0 1 0,0 0 0,1 0 0,-1 1 0,17-3 0,142 6 0,-37 0 0,-126 0 0,1 0 0,-1-1 0,0 0 0,1 0 0,11-4 0,-18 5 0,-1 0 0,1-1 0,-1 1 0,1 0 0,-1 0 0,1 0 0,-1-1 0,1 1 0,-1 0 0,0 0 0,1-1 0,-1 1 0,1 0 0,-1-1 0,0 1 0,1-1 0,-1 1 0,0 0 0,0-1 0,1 1 0,-1-1 0,0 1 0,0-1 0,0 1 0,1-1 0,-1 1 0,0-1 0,0 1 0,0-1 0,0 1 0,0-1 0,0 1 0,0-1 0,0 1 0,0-1 0,0 1 0,0-1 0,-1 1 0,1-1 0,0 1 0,0 0 0,0-1 0,-1 1 0,1-1 0,0 1 0,0-1 0,-1 0 0,-3-3 0,1 1 0,0-1 0,-1 1 0,-4-4 0,0 0 0,-6-7 0,0-2 0,2 1 0,-1-2 0,-13-25 0,13 17 0,6 12 0,-13-21 0,12 27 0,6 13 0,6 16 0,39 76 0,-17-41 0,-19-43 0,0 0 0,2-1 0,15 20 0,13 19 0,-33-46 0,-1 0 0,0 1 0,0-1 0,-1 1 0,0 0 0,0-1 0,1 8 0,-3-9 0,0-1 0,0 0 0,0 1 0,0-1 0,-1 0 0,0 1 0,0-1 0,0 0 0,-1 0 0,1 0 0,-1 0 0,-2 5 0,-5 6 0,-19 25 0,10-15 0,6-8-59,-18 26-1247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18:23.857"/>
    </inkml:context>
    <inkml:brush xml:id="br0">
      <inkml:brushProperty name="width" value="0.1" units="cm"/>
      <inkml:brushProperty name="height" value="0.1" units="cm"/>
      <inkml:brushProperty name="color" value="#E71224"/>
    </inkml:brush>
  </inkml:definitions>
  <inkml:trace contextRef="#ctx0" brushRef="#br0">0 27 24575,'0'-1'0,"0"0"0,0 0 0,0-1 0,1 1 0,-1 0 0,0 0 0,1 0 0,-1 0 0,0 0 0,1 0 0,-1 0 0,1 0 0,0 0 0,-1 0 0,1 0 0,0 0 0,0 1 0,-1-1 0,1 0 0,0 0 0,0 1 0,0-1 0,0 0 0,0 1 0,0-1 0,0 1 0,0 0 0,0-1 0,0 1 0,0 0 0,0-1 0,1 1 0,-1 0 0,0 0 0,2 0 0,4 0 0,1 0 0,-1 0 0,0 1 0,9 1 0,-14-1 0,41 9 0,1 2 0,56 24 0,-27-9 0,248 77 0,-288-93 0,-7-2 0,38 20 0,-35-15 0,15 4 0,81 21 0,-89-29 0,195 45 0,-39-10 0,-99-19 0,139 56 0,-191-62 0,14 7 0,360 101 0,-333-106 0,299 78 0,-334-91 0,63 5 0,-65-10 0,-38-3 0,-1 0 0,1-1 0,0 0 0,10-2 0,-16 2 0,0 0 0,-1 0 0,1 0 0,0 0 0,0 0 0,0-1 0,-1 1 0,1 0 0,0 0 0,0-1 0,-1 1 0,1 0 0,0-1 0,-1 1 0,1-1 0,0 1 0,-1-1 0,1 0 0,-1 1 0,1-1 0,-1 1 0,1-1 0,-1 0 0,1 1 0,-1-1 0,1 0 0,-1 0 0,0 1 0,0-1 0,1 0 0,-1 0 0,0 1 0,0-1 0,0 0 0,0 0 0,0 0 0,0 0 0,0 1 0,0-1 0,0 0 0,0 0 0,-1 1 0,1-1 0,0 0 0,0 0 0,-1 1 0,1-1 0,-1 0 0,1 0 0,-1 0 0,-5-8 0,0 1 0,-1 0 0,0 0 0,0 0 0,0 1 0,-12-8 0,-5-7 0,16 16 0,0-1 0,-1 1 0,0 0 0,0 1 0,0 0 0,0 1 0,-1 0 0,0 0 0,-19-4 0,16 3 0,10 4 0,1 0 0,-1 0 0,0 0 0,0 0 0,1 0 0,-1 1 0,0-1 0,0 1 0,0 0 0,-5 0 0,8 0 0,0 0 0,-1 0 0,1 1 0,0-1 0,0 0 0,0 0 0,0 0 0,0 0 0,-1 1 0,1-1 0,0 0 0,0 0 0,0 0 0,0 0 0,0 1 0,0-1 0,0 0 0,0 0 0,0 0 0,0 1 0,0-1 0,0 0 0,0 0 0,0 0 0,0 1 0,0-1 0,0 0 0,0 0 0,0 0 0,0 1 0,0-1 0,0 0 0,0 0 0,0 0 0,0 1 0,1-1 0,-1 0 0,0 0 0,0 0 0,0 0 0,0 1 0,0-1 0,1 0 0,6 9 0,-6-9 0,18 18 0,1-2 0,0 0 0,30 16 0,-29-19 0,0 1 0,-1 1 0,34 32 0,-51-43 0,0 1 0,0-1 0,-1 0 0,0 1 0,0-1 0,0 1 0,0 0 0,-1 0 0,2 7 0,-1-5 0,0 0 0,0 0 0,6 12 0,-7-16 0,1 0 0,0 0 0,-1 0 0,0 1 0,0-1 0,0 0 0,0 1 0,1 4 0,-2-6 0,-1 0 0,1-1 0,0 1 0,0 0 0,-1-1 0,1 1 0,-1 0 0,1-1 0,-1 1 0,0 0 0,1-1 0,-1 1 0,0-1 0,0 1 0,0-1 0,0 0 0,-1 1 0,1-1 0,-2 1 0,-44 49 0,30-32 0,-21 18 0,29-29-195,1 0 0,0 0 0,0 1 0,1 0 0,0 0 0,-8 15 0,7-7-6631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22:25.720"/>
    </inkml:context>
    <inkml:brush xml:id="br0">
      <inkml:brushProperty name="width" value="0.1" units="cm"/>
      <inkml:brushProperty name="height" value="0.1" units="cm"/>
      <inkml:brushProperty name="color" value="#E71224"/>
    </inkml:brush>
  </inkml:definitions>
  <inkml:trace contextRef="#ctx0" brushRef="#br0">0 51 24575,'14'-1'0,"-1"-1"0,0 0 0,0 0 0,13-6 0,6 0 0,13-2 0,1 3 0,54-1 0,97 6 0,-126 2 0,655 2 0,-720-2 0,0 0 0,1 0 0,-1 1 0,0 0 0,10 2 0,-13-2 0,-1 0 0,0 0 0,0 0 0,0 1 0,0-1 0,0 0 0,0 1 0,0-1 0,-1 1 0,1-1 0,0 1 0,-1 0 0,1 0 0,-1 0 0,0 0 0,0 0 0,0 0 0,1 2 0,4 14 0,0 1 0,-2-1 0,0 1 0,1 28 0,3 9 0,-1 4 0,-2 0 0,-3 70 0,-3-112 0,2-8 0,0 0 0,1 0 0,-1 0 0,5 13 0,-3-13 0,0-1 0,-1 1 0,1 18 0,-3-25 0,-1 0 0,1-1 0,0 1 0,-1-1 0,0 1 0,0-1 0,1 1 0,-1-1 0,-1 1 0,1-1 0,0 0 0,-1 0 0,1 0 0,-1 0 0,1 0 0,-1 0 0,0 0 0,-2 2 0,2-3 0,1 0 0,0 0 0,0-1 0,-1 1 0,1 0 0,0-1 0,-1 1 0,1-1 0,0 1 0,-1-1 0,1 1 0,-1-1 0,1 0 0,-1 0 0,1 0 0,-1 0 0,1 0 0,-1 0 0,1 0 0,-1 0 0,1-1 0,0 1 0,-1-1 0,1 1 0,-1-1 0,1 1 0,0-1 0,0 0 0,-1 0 0,1 1 0,0-1 0,0 0 0,-2-2 0,1 0 0,0 0 0,0 0 0,0 0 0,0 0 0,0 0 0,1 0 0,-1-1 0,1 1 0,-1-5 0,-7-34 0,9 38 0,-4-23 0,3 18 0,0 0 0,0 0 0,-1 0 0,-1 1 0,-2-10 0,4 16 0,-10-29 0,11 30 0,0 0 0,-1 0 0,1 0 0,0-1 0,0 1 0,0 0 0,0 0 0,1 0 0,-1 0 0,0 0 0,1-1 0,-1 1 0,0 1 0,0-1 0,1 1 0,-1 0 0,0-1 0,1 1 0,-1-1 0,0 1 0,1 0 0,-1 0 0,0-1 0,1 1 0,-1 0 0,1 0 0,-1-1 0,0 1 0,1 0 0,-1 0 0,1 0 0,-1 0 0,1-1 0,-1 1 0,1 0 0,-1 0 0,1 0 0,0 0 0,1 1 0,0-1 0,0 1 0,0 0 0,0-1 0,-1 1 0,1 0 0,0 0 0,0 0 0,0 0 0,-1 0 0,1 1 0,-1-1 0,1 0 0,-1 1 0,1-1 0,-1 1 0,2 2 0,21 34 0,-20-31 0,9 12 0,17 22 0,-15-23 0,13 22 0,-26-35 0,3 3 0,-1-1 0,1 1 0,0-1 0,0 0 0,1 0 0,0-1 0,10 9 0,-16-15 0,1 1 0,0-1 0,0 1 0,0-1 0,-1 1 0,1-1 0,0 0 0,0 0 0,0 1 0,0-1 0,0 0 0,0 0 0,0 0 0,0 0 0,-1 0 0,1 0 0,0 0 0,0 0 0,0-1 0,0 1 0,0 0 0,1-1 0,0 0 0,0 0 0,0 0 0,-1-1 0,1 1 0,0 0 0,0-1 0,-1 0 0,3-2 0,2-3 0,-1-1 0,-1 1 0,6-12 0,11-27 0,21-42 0,-26 66-51,7-10 199,-22 31-253,0-1 1,0 0 0,0 0-1,0 0 1,-1 0-1,1 0 1,-1 0-1,1 0 1,-1 0 0,0 0-1,1 0 1,-1 0-1,-1-5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3T07:56:54.825"/>
    </inkml:context>
    <inkml:brush xml:id="br0">
      <inkml:brushProperty name="width" value="0.1" units="cm"/>
      <inkml:brushProperty name="height" value="0.1" units="cm"/>
      <inkml:brushProperty name="color" value="#E71224"/>
    </inkml:brush>
  </inkml:definitions>
  <inkml:trace contextRef="#ctx0" brushRef="#br0">1 2 24575,'783'0'0,"-772"1"0,0 0 0,1 1 0,-1 0 0,0 1 0,11 4 0,-9-2 0,1-1 0,26 3 0,-17-5 0,26-1 0,-41-1 0,0-1 0,0 0 0,0 0 0,0-1 0,-1 0 0,15-6 0,-11 4-151,0 0-1,0 1 0,0 0 0,1 0 1,-1 1-1,1 1 0,-1 0 1,16 1-1,-10 0-6674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22:28.620"/>
    </inkml:context>
    <inkml:brush xml:id="br0">
      <inkml:brushProperty name="width" value="0.1" units="cm"/>
      <inkml:brushProperty name="height" value="0.1" units="cm"/>
      <inkml:brushProperty name="color" value="#E71224"/>
    </inkml:brush>
  </inkml:definitions>
  <inkml:trace contextRef="#ctx0" brushRef="#br0">1 698 24575,'0'0'0,"0"-1"0,0 0 0,1 0 0,-1 1 0,0-1 0,1 0 0,-1 0 0,1 1 0,-1-1 0,0 1 0,1-1 0,0 0 0,-1 1 0,1-1 0,-1 1 0,1-1 0,0 1 0,-1-1 0,1 1 0,0 0 0,-1-1 0,1 1 0,0 0 0,0-1 0,1 1 0,25-7 0,-18 6 0,63-13 0,133-9 0,77 17 0,-240 6 0,450 1 0,188-1 0,-406-7 0,74-1 0,162-24 0,-347 18 0,25-7 0,96-4 0,-142 20 0,173-8 0,489-15 0,-671 24 0,-87 3 0,273-13 0,154-5 0,-276 11 0,-38 1 0,-38 6 0,262-12 0,-5-19 0,-110 12 0,-134 5 0,61-2 0,-152 14 0,0-1 0,74-19 0,-64 12 0,105-30 0,-120 32 0,75-8 0,-78 13 0,-34 4 0,1 0 0,-1 0 0,1 0 0,-1-1 0,1 1 0,-1-1 0,1 1 0,-1-1 0,0 1 0,1-1 0,-1 0 0,0 0 0,0 0 0,1 0 0,-1 0 0,0 0 0,0 0 0,2-2 0,-3 2 0,0 0 0,0 1 0,0-1 0,1 0 0,-1 0 0,0 0 0,0 1 0,0-1 0,0 0 0,0 0 0,-1 0 0,1 0 0,0 1 0,0-1 0,0 0 0,-1 0 0,1 0 0,0 1 0,-1-1 0,1 0 0,-1 1 0,1-1 0,-1 0 0,1 1 0,-1-1 0,1 0 0,-1 1 0,0-1 0,1 1 0,-1-1 0,0 1 0,1 0 0,-1-1 0,0 1 0,-1-1 0,-21-14 0,7 4 0,-30-15 0,21 14 0,1-2 0,-30-22 0,28 17 0,-31-15 0,40 25 0,15 6 0,8 5 0,9 4 0,69 40 0,82 42 0,-135-74 0,-13-7 0,-1 1 0,-1 0 0,21 15 0,-35-22 0,0 1 0,0 0 0,0 0 0,-1 0 0,1 0 0,-1 0 0,0 0 0,1 0 0,-1 0 0,0 0 0,0 1 0,0-1 0,-1 1 0,1-1 0,-1 0 0,1 1 0,-1 3 0,1 5 0,-1-1 0,-3 21 0,1-12 0,-2 10 19,-1-1 0,-2 1-1,-14 39 1,-2 8-1459,18-54-5386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29:59.715"/>
    </inkml:context>
    <inkml:brush xml:id="br0">
      <inkml:brushProperty name="width" value="0.1" units="cm"/>
      <inkml:brushProperty name="height" value="0.1" units="cm"/>
      <inkml:brushProperty name="color" value="#E71224"/>
    </inkml:brush>
  </inkml:definitions>
  <inkml:trace contextRef="#ctx0" brushRef="#br0">1088 20 24575,'-18'16'0,"-26"15"0,5-2 0,34-26 0,1-1 0,0 1 0,0-1 0,-1 0 0,1-1 0,-1 1 0,0-1 0,1 0 0,-1 0 0,-6 0 0,-9 1 0,-23-2 0,23 0 0,-571-2 0,583 2 0,-1 0 0,0 1 0,0 0 0,-13 3 0,19-3 0,0 0 0,0 0 0,0 0 0,0 1 0,1-1 0,-1 1 0,1 0 0,-1-1 0,1 1 0,-1 0 0,1 1 0,0-1 0,0 0 0,0 1 0,0-1 0,-2 5 0,-17 33 0,2 1 0,2 1 0,2 1 0,2 0 0,1 1 0,2 0 0,-4 58 0,10-75 0,-9 36 0,7-40 0,2 0 0,-3 36 0,8 105 0,0-157 0,0-1 0,0 1 0,1 0 0,0-1 0,0 1 0,0-1 0,1 1 0,0-1 0,1 0 0,-1 0 0,1-1 0,0 1 0,5 5 0,-3-5 0,0 0 0,1 0 0,0 0 0,0-1 0,0 0 0,1-1 0,0 1 0,0-1 0,15 5 0,75 20 0,138 22 0,107-2 0,-276-41 0,205 12 0,-117-8 0,318-10 0,-279-3 0,-112-2 0,1-5 0,113-24 0,-160 23 0,-1-1 0,0-2 0,-1-1 0,63-34 0,120-88 0,-196 121 0,153-113 0,-162 117 0,-1 0 0,0 0 0,0-1 0,11-15 0,-18 21 0,-1-1 0,1 1 0,-1-1 0,-1 1 0,1-1 0,-1 0 0,0 0 0,0 0 0,-1 0 0,1 0 0,-1-1 0,0-11 0,-7-115 0,5 119 0,0-1 0,-2 0 0,1 0 0,-2 1 0,0 0 0,-1 0 0,0 0 0,-12-22 0,5 14 0,-2 0 0,0 1 0,-2 0 0,-20-21 0,29 35 0,0 1 0,-1 0 0,0 0 0,0 0 0,0 1 0,0 0 0,-16-6 0,-5 0 0,-34-7 0,31 9 0,-292-56 0,142 34 0,-69-17 0,193 39 0,-97-4 0,-60 14 0,91 1 0,-605-2-1365,704 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30:02.438"/>
    </inkml:context>
    <inkml:brush xml:id="br0">
      <inkml:brushProperty name="width" value="0.1" units="cm"/>
      <inkml:brushProperty name="height" value="0.1" units="cm"/>
      <inkml:brushProperty name="color" value="#E71224"/>
    </inkml:brush>
  </inkml:definitions>
  <inkml:trace contextRef="#ctx0" brushRef="#br0">0 0 24575,'7'5'0,"-1"0"0,1-1 0,0 0 0,0 0 0,0 0 0,13 3 0,4 3 0,182 78 0,137 70 0,-55-14 0,39 16 0,-113-53 0,22-17 0,-25-12 0,-36 6 0,-80-28 0,-78-45 0,-16-10 0,-1 0 0,1-1 0,0 1 0,0 0 0,0-1 0,0 1 0,1-1 0,-1 1 0,0-1 0,0 0 0,0 1 0,0-1 0,0 0 0,0 0 0,1 0 0,-1 0 0,0 0 0,0 0 0,0 0 0,0 0 0,1 0 0,-1-1 0,1 1 0,-1-1 0,1 0 0,-1 0 0,0-1 0,0 1 0,0 0 0,-1 0 0,1 0 0,0-1 0,0 1 0,-1 0 0,1-1 0,-1 1 0,1-1 0,-1 1 0,1-1 0,-1 1 0,0-1 0,0-1 0,2-21 0,0 1 0,-4-36 0,0 16 0,0 19 0,-1 1 0,-1 0 0,-1 1 0,-11-30 0,5 14 0,7 26 0,4 11 0,0 1 0,0 0 0,0 0 0,0 0 0,0 0 0,-1 0 0,1 0 0,0 0 0,0 0 0,0 0 0,0 0 0,0 0 0,0 0 0,0 0 0,0 0 0,0 0 0,0 0 0,0 0 0,0 0 0,0 0 0,0 0 0,0 0 0,0 0 0,0 0 0,0 0 0,0-1 0,-1 1 0,1 0 0,0 0 0,0 0 0,0 0 0,0 0 0,0 0 0,0 0 0,0 1 0,0-1 0,0 0 0,0 0 0,0 0 0,0 0 0,0 0 0,0 0 0,0 0 0,0 0 0,-1 0 0,1 0 0,0 0 0,0 0 0,0 0 0,0 0 0,0 0 0,0 0 0,0 0 0,0 0 0,0 0 0,0 0 0,0 0 0,0 0 0,0 0 0,0 0 0,0 1 0,0-1 0,0 0 0,0 0 0,0 0 0,0 0 0,0 0 0,0 0 0,0 0 0,-2 23 0,3 23 0,2 0 0,1-1 0,3 1 0,2-1 0,27 84 0,-6-26 0,-29-99 0,0-1 0,-1 0 0,0 1 0,0-1 0,0 1 0,0-1 0,0 0 0,-1 1 0,0-1 0,1 0 0,-1 1 0,0-1 0,-1 0 0,1 0 0,0 0 0,-1 0 0,0 0 0,0 0 0,-3 4 0,-5 4 0,0-1 0,0 0 0,-19 12 0,-1 3 0,-80 60 0,9-7 0,98-75-227,-1 0-1,1-1 1,-1 0-1,0 0 1,-5 3-1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32:14.024"/>
    </inkml:context>
    <inkml:brush xml:id="br0">
      <inkml:brushProperty name="width" value="0.1" units="cm"/>
      <inkml:brushProperty name="height" value="0.1" units="cm"/>
      <inkml:brushProperty name="color" value="#E71224"/>
    </inkml:brush>
  </inkml:definitions>
  <inkml:trace contextRef="#ctx0" brushRef="#br0">304 928 24575,'222'0'0,"997"14"0,-1201-13 0,0 0 0,0-2 0,-1 0 0,1-1 0,28-6 0,-27 3 0,-1-1 0,1-1 0,-1 0 0,0-1 0,0-1 0,-1-1 0,16-12 0,-7 0 0,-1-2 0,-1 0 0,-1-1 0,-2-2 0,0 0 0,19-34 0,-27 36 0,0 0 0,-2-1 0,-1 0 0,-1-1 0,-1 0 0,6-36 0,-10 26 0,-2 0 0,-3-60 0,0 30 0,1 59 0,-1 1 0,1 0 0,-1 0 0,0 0 0,-1 0 0,0 0 0,0 0 0,-6-12 0,6 15 0,1 1 0,-1 0 0,-1 0 0,1 0 0,0 0 0,-1 0 0,0 0 0,1 1 0,-1-1 0,0 1 0,0 0 0,-1 0 0,1 0 0,0 0 0,-1 1 0,1-1 0,-1 1 0,-5-1 0,-10-1 0,1 0 0,0 2 0,-28 1 0,24 1 0,-42-5 0,20-2 0,19 3 0,-48-11 0,50 8 0,1 1 0,-1 1 0,-29-1 0,-71 4 0,9 0 0,-781-12 0,640 14 0,244-1 0,0 1 0,0 0 0,0 1 0,1 0 0,-1 1 0,0 0 0,1 1 0,0 0 0,-19 10 0,12-3 0,0 1 0,1 0 0,0 1 0,-20 21 0,20-19 0,1 1 0,0 1 0,1 0 0,1 1 0,-19 34 0,26-36 0,0 0 0,2 1 0,-6 30 0,-2 11 0,6-36 0,2 1 0,-4 44 0,7 47 0,1-108 0,1 7 0,0-1 0,1 1 0,0-1 0,1 0 0,6 15 0,0-2 0,19 34 0,-24-53 0,0 1 0,0-1 0,1 0 0,-1 0 0,2 0 0,-1 0 0,0-1 0,1 0 0,0 0 0,1-1 0,-1 0 0,1 0 0,12 6 0,-6-5 0,0-1 0,0 0 0,0-1 0,1-1 0,-1 0 0,27 0 0,180-4-1365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32:16.836"/>
    </inkml:context>
    <inkml:brush xml:id="br0">
      <inkml:brushProperty name="width" value="0.1" units="cm"/>
      <inkml:brushProperty name="height" value="0.1" units="cm"/>
      <inkml:brushProperty name="color" value="#E71224"/>
    </inkml:brush>
  </inkml:definitions>
  <inkml:trace contextRef="#ctx0" brushRef="#br0">1791 173 24575,'-1172'0'0,"1164"1"0,-1 0 0,1 0 0,0 0 0,0 1 0,-14 5 0,-39 19 0,37-15 0,-52 21 0,-47 21 0,100-42 0,0 0 0,-41 27 0,57-34 0,1 2 0,-1-1 0,1 1 0,0 0 0,1 0 0,-1 0 0,1 1 0,1 0 0,-8 14 0,-18 32 0,22-42 0,2 0 0,-1 0 0,2 1 0,-1-1 0,2 1 0,-6 19 0,2 14 0,1 0 0,0 65 0,8 229 0,-1-332 0,1-1 0,0 1 0,0 0 0,0 0 0,1-1 0,0 1 0,1 0 0,-1-1 0,1 0 0,0 0 0,5 7 0,5 6 0,1-1 0,17 16 0,-5-5 0,-12-13 0,1-1 0,1-1 0,0 0 0,1-1 0,1-1 0,0 0 0,1-2 0,27 13 0,-5-7 0,1-2 0,1-1 0,44 6 0,182 46-55,-190-45-436,97 16-5892,-118-29 8094,61 0 0,-70-9 1608,24-9-3104,-6 2-242,85-3 27,11-1 0,-115 6 0,63-15 0,-102 19 0,-1 0 0,0 0 0,0-1 0,-1 0 0,1 0 0,-1-1 0,0 0 0,0 0 0,0-1 0,-1 0 0,9-10 0,4-7 0,31-51 0,-32 46 0,-4 4 0,-1-2 0,17-45 0,-5 9 0,-10 24 0,-1 0 0,-1-1 0,-3-1 0,10-75 0,-4-119 0,-15 150 0,-3-81 0,1 139 0,-1 0 0,-2 0 0,0 0 0,-2 1 0,-12-35 0,13 49 0,-1 0 0,-1 0 0,0 0 0,-13-14 0,-9-14 0,18 22 0,6 8 0,-1-1 0,0 2 0,0-1 0,-1 1 0,0 0 0,-1 0 0,-9-7 0,-2-1 0,12 10 0,-1 0 0,0 0 0,-13-7 0,20 12 0,-1 1 0,0-1 0,0 0 0,0 0 0,0 1 0,0-1 0,0 1 0,1-1 0,-1 1 0,0 0 0,0 0 0,0 0 0,0 0 0,0 0 0,0 1 0,0-1 0,0 0 0,0 1 0,0 0 0,0-1 0,0 1 0,-2 1 0,-75 48-1365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6T17:33:22.4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1512 17,'-79'-2,"-86"4,144 1,-1 1,-31 9,13-2,-203 65,225-71,0 0,-1 0,0-2,-30 2,-78-6,53 0,48 1,4 0,1 0,0-1,0-1,0-1,-34-8,42 7,-1 0,0 1,0 1,-27-1,34 3,1-1,-1-1,1 1,-1-1,1 0,-10-5,8 4,-1 0,-14-4,2 3,-1 0,-42-13,58 15,-1-1,0 0,1 0,0-1,0 0,0 0,0 0,0-1,1 0,-6-7,3 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6T17:33:22.4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1512 17,'-79'-2,"-86"4,144 1,-1 1,-31 9,13-2,-203 65,225-71,0 0,-1 0,0-2,-30 2,-78-6,53 0,48 1,4 0,1 0,0-1,0-1,0-1,-34-8,42 7,-1 0,0 1,0 1,-27-1,34 3,1-1,-1-1,1 1,-1-1,1 0,-10-5,8 4,-1 0,-14-4,2 3,-1 0,-42-13,58 15,-1-1,0 0,1 0,0-1,0 0,0 0,0 0,0-1,1 0,-6-7,3 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40:41.634"/>
    </inkml:context>
    <inkml:brush xml:id="br0">
      <inkml:brushProperty name="width" value="0.1" units="cm"/>
      <inkml:brushProperty name="height" value="0.1" units="cm"/>
      <inkml:brushProperty name="color" value="#E71224"/>
    </inkml:brush>
  </inkml:definitions>
  <inkml:trace contextRef="#ctx0" brushRef="#br0">180 1920 24575,'0'-41'0,"6"-49"0,2-1 0,-5-134 0,-4 132 0,0 70 0,-1 0 0,-1-1 0,-1 1 0,-10-33 0,-37-85 0,12 35 0,9 11 0,-20-122 0,49 213 0,1 1 0,0-1 0,0 0 0,0 0 0,0 0 0,1 1 0,-1-1 0,1 0 0,0 0 0,0 1 0,0-1 0,1 1 0,-1-1 0,1 1 0,0 0 0,0-1 0,0 1 0,0 0 0,1 0 0,-1 1 0,1-1 0,0 0 0,0 1 0,0-1 0,4-2 0,9-4 0,0 0 0,0 0 0,34-11 0,-37 15 0,79-33 0,72-25 0,177-19 0,-140 36 0,-71 15 0,-96 24 0,-18 4 0,-1 0 0,0 0 0,0-2 0,0 0 0,19-9 0,-1-4 0,2 2 0,43-14 0,-77 30 0,0-1 0,1 1 0,-1-1 0,0 1 0,1-1 0,-1 1 0,0-1 0,0 0 0,0 0 0,1 1 0,-1-1 0,0 0 0,0 0 0,0 0 0,0 0 0,-1 0 0,1-1 0,0 1 0,0 0 0,-1 0 0,1 0 0,0-1 0,-1 1 0,1-3 0,-1 2 0,0-1 0,0 1 0,0-1 0,-1 1 0,1-1 0,-1 1 0,0-1 0,0 1 0,0-1 0,0 1 0,0 0 0,-3-5 0,2 4 0,-5-9 0,-16-22 0,20 30 0,0 1 0,-1 0 0,1-1 0,-1 1 0,0 0 0,0 1 0,0-1 0,0 1 0,-7-4 0,-5 1 0,1 0 0,-1 1 0,-1 1 0,1 0 0,-21 0 0,-85 3 0,55 2 0,53-2 0,5-1 0,17 3 0,220 14 0,-177-17 0,41 1 0,-76 3 0,-1 0 0,0 1 0,0 1 0,0 0 0,22 12 0,-24-11 0,-9-4 0,-1 0 0,0 0 0,0 0 0,0 1 0,0-1 0,0 1 0,-1 0 0,1-1 0,-1 1 0,0 0 0,0 1 0,0-1 0,0 0 0,0 1 0,-1-1 0,1 1 0,-1-1 0,0 1 0,1 5 0,1 8 0,-1-1 0,0 1 0,-2 17 0,0-29 0,1 39 0,-3-1 0,-1 1 0,-2-1 0,-15 60 0,-3-6-1365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43:14.442"/>
    </inkml:context>
    <inkml:brush xml:id="br0">
      <inkml:brushProperty name="width" value="0.1" units="cm"/>
      <inkml:brushProperty name="height" value="0.1" units="cm"/>
      <inkml:brushProperty name="color" value="#E71224"/>
    </inkml:brush>
  </inkml:definitions>
  <inkml:trace contextRef="#ctx0" brushRef="#br0">1104 1 24575,'-7'6'0,"0"0"0,0-1 0,-1 0 0,0 0 0,0 0 0,0-1 0,-15 5 0,1-2 0,-43 9 0,6-9 0,-1-2 0,-76-4 0,76-2 0,0 3 0,-77 11 0,121-9 0,-1 0 0,0 0 0,1 2 0,-24 10 0,31-11 0,-1 1 0,0 0 0,1 0 0,0 1 0,1 0 0,-1 1 0,1 0 0,-7 10 0,-34 42 0,3 3 0,-47 87 0,85-133 0,0 0 0,2 0 0,0 0 0,1 1 0,0 0 0,2 0 0,0 0 0,1 0 0,1 37 0,1-19 0,-1-17 0,2 0 0,3 31 0,-3-45 0,0 0 0,0 0 0,1 0 0,-1 0 0,1 0 0,0 0 0,1-1 0,-1 1 0,1-1 0,0 0 0,0 0 0,0 0 0,1 0 0,6 6 0,17 9 0,1-1 0,31 15 0,-34-19 0,19 7 0,1-1 0,1-2 0,0-3 0,1-1 0,71 11 0,-16-4 0,-44-8 0,87 8 0,135 15 0,-5 6 0,-273-42 0,37 6 0,-13-2 0,32 1 0,201-4 0,-133-2 0,-94 1 0,0-1 0,1-2 0,-1-1 0,0-1 0,40-13 0,-66 15 0,0 0 0,0-1 0,0 1 0,-1-1 0,1-1 0,-1 1 0,0-1 0,0 0 0,-1 0 0,5-7 0,19-17 0,-18 19 0,0 1 0,0-1 0,-1 0 0,-1-1 0,0 0 0,0-1 0,-1 0 0,-1 0 0,0 0 0,0-1 0,-1 1 0,-1-1 0,4-18 0,1-27 0,-2 0 0,-2-90 0,-5 91 0,-1-49 0,0 95 0,-1 0 0,-1 0 0,1 1 0,-2-1 0,1 1 0,-2-1 0,1 1 0,-8-10 0,-8-13 0,-25-29 0,19 27 0,17 23 0,0 1 0,-14-15 0,19 22 0,0 1 0,-1-1 0,1 1 0,-1 0 0,1 0 0,-1 1 0,0 0 0,0 0 0,-9-3 0,-39-9 0,-83-10 0,98 20 0,-127-7 0,95 11 0,-308-9 0,308 4-1365,44 4-5461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46:40.901"/>
    </inkml:context>
    <inkml:brush xml:id="br0">
      <inkml:brushProperty name="width" value="0.1" units="cm"/>
      <inkml:brushProperty name="height" value="0.1" units="cm"/>
      <inkml:brushProperty name="color" value="#E71224"/>
    </inkml:brush>
  </inkml:definitions>
  <inkml:trace contextRef="#ctx0" brushRef="#br0">0 37 24575,'6'-1'0,"0"0"0,0 0 0,0 0 0,0 0 0,0-1 0,10-5 0,20-5 0,6 7 0,0 1 0,0 2 0,49 4 0,-12 0 0,816-2-1365,-859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3T08:09:10.86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0,'1187'62,"-1159"-60,0-2,0-1,48-7,-27 3,80 3,-90 2,-24 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46:41.897"/>
    </inkml:context>
    <inkml:brush xml:id="br0">
      <inkml:brushProperty name="width" value="0.1" units="cm"/>
      <inkml:brushProperty name="height" value="0.1" units="cm"/>
      <inkml:brushProperty name="color" value="#E71224"/>
    </inkml:brush>
  </inkml:definitions>
  <inkml:trace contextRef="#ctx0" brushRef="#br0">0 0 24575,'7'1'0,"0"-1"0,0 1 0,-1 0 0,1 1 0,0 0 0,-1 0 0,8 3 0,42 25 0,-39-20 0,-11-8 0,-1 1 0,0 1 0,0-1 0,-1 1 0,1-1 0,-1 1 0,0 1 0,6 6 0,-8-7 0,1-1 0,-2 1 0,1 0 0,0-1 0,-1 1 0,0 0 0,0 0 0,0 0 0,0 0 0,0 1 0,-1-1 0,0 7 0,-1 3 0,-2-1 0,1 0 0,-1 0 0,-1 0 0,0-1 0,-1 1 0,-12 20 0,-2 10 0,-1 7 0,-16 38 0,33-83 18,0 0 0,0 0 0,-1 0 0,-4 4-1,4-5-198,1-1-1,0 1 0,0 0 0,0 0 0,1 0 1,-1 1-1,-1 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46:43.608"/>
    </inkml:context>
    <inkml:brush xml:id="br0">
      <inkml:brushProperty name="width" value="0.1" units="cm"/>
      <inkml:brushProperty name="height" value="0.1" units="cm"/>
      <inkml:brushProperty name="color" value="#E71224"/>
    </inkml:brush>
  </inkml:definitions>
  <inkml:trace contextRef="#ctx0" brushRef="#br0">3383 32 24575,'-340'9'0,"-211"-1"0,343-9 0,-951 1 0,865-17 0,135 5 0,-459-7 0,564 20-1365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17:46:45.114"/>
    </inkml:context>
    <inkml:brush xml:id="br0">
      <inkml:brushProperty name="width" value="0.1" units="cm"/>
      <inkml:brushProperty name="height" value="0.1" units="cm"/>
      <inkml:brushProperty name="color" value="#E71224"/>
    </inkml:brush>
  </inkml:definitions>
  <inkml:trace contextRef="#ctx0" brushRef="#br0">248 0 24575,'-23'21'0,"16"-14"0,-1-1 0,2 1 0,-1 0 0,1 0 0,0 1 0,0 0 0,1 0 0,0 0 0,-5 12 0,-11 25 0,15-33 0,0 1 0,-5 17 0,-38 148 0,42-153 0,6-18 0,-1 0 0,0-1 0,-1 1 0,1 0 0,-1-1 0,-1 1 0,1-1 0,-6 7 0,0-3 0,6-7 0,0 0 0,1 1 0,-1-1 0,1 0 0,-3 6 0,4-8 0,1 0 0,0 0 0,-1 0 0,1 0 0,0 0 0,0 0 0,0 0 0,0 0 0,0 0 0,0 0 0,0 0 0,0 1 0,0-1 0,0 0 0,0 0 0,1 0 0,-1 0 0,0 0 0,1-1 0,-1 1 0,1 0 0,-1 0 0,1 0 0,0 0 0,-1 0 0,2 1 0,63 57 0,-52-48 0,-1 0 0,1-1 0,27 16 0,-26-18 0,-1 0 0,0 2 0,-1-1 0,14 15 0,-22-20-273,0 0 0,0 0 0,0 0 0,8 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7T14:25:06.4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1,'120'2,"0"6,146 29,-99 4,-105-24,99 15,163 17,-201-28,-106-19,0-1,0 0,0-1,1-1,-1-1,0 0,17-5,40-4,0 4,129 2,-185 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7T14:25:08.05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2287 128,'-6'-1,"0"1,1-1,-1-1,1 1,-1-1,-8-4,-8-2,-29-4,0 2,-96-6,38 6,54 3,-78-9,-157 0,-615 19,486-5,416 2,0 1,0-1,0 0,0 0,0 0,0-1,1 1,-1-1,0 0,0 1,0-1,1 0,-1-1,-4-1,-3-9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7T14:25:10.27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2180 249,'-6'4,"-1"-1,1 0,-1 0,0 0,0-1,0 0,-11 2,-52 3,51-6,-311 4,224-6,98 0,0 0,-1-1,1 0,0 0,0 0,-11-6,0 0,-89-38,-20-8,56 34,-91-14,139 30,-380-51,378 53,-105-15,-89-8,82 24,70 2,48-1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7T14:25:12.70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2194 163,'-392'-28,"226"11,141 14,1 0,0-2,0 0,-26-11,31 12,1-1,-1 2,0 1,0 0,-1 1,-22 2,-30-1,-417-53,264 37,-2 17,74 0,9-1,121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14:32:13.970"/>
    </inkml:context>
    <inkml:brush xml:id="br0">
      <inkml:brushProperty name="width" value="0.1" units="cm"/>
      <inkml:brushProperty name="height" value="0.1" units="cm"/>
      <inkml:brushProperty name="color" value="#E71224"/>
    </inkml:brush>
  </inkml:definitions>
  <inkml:trace contextRef="#ctx0" brushRef="#br0">21 885 24575,'33'1'0,"-1"1"0,34 6 0,-7-3 0,-48-5 0,1 0 0,-1 1 0,1 1 0,-1 0 0,1 0 0,-1 1 0,21 9 0,-13-3 0,0-1 0,0-1 0,1-1 0,0 0 0,0-2 0,40 5 0,128-6 0,-115-4 0,845 0 0,-913 1 0,-1 0 0,0-1 0,0 1 0,0-1 0,0 0 0,0 0 0,0 0 0,0-1 0,-1 0 0,1 1 0,0-1 0,3-3 0,-1 1 0,-1-1 0,0 0 0,0 0 0,0 0 0,0 0 0,5-10 0,1-3 0,-2 0 0,0-1 0,12-35 0,-17 36 0,0 1 0,-1-1 0,-1 0 0,0 0 0,-1 0 0,-3-25 0,1 20 0,1 0 0,1 0 0,5-27 0,-6 48 0,6-26 0,1-31 0,-6 51 0,-1 1 0,0 0 0,0-1 0,-1 1 0,0-1 0,0 1 0,0 0 0,-1 0 0,-5-12 0,3 13 0,0 1 0,0-1 0,0 1 0,-1 0 0,0 1 0,0-1 0,0 1 0,0 0 0,-1 0 0,-9-5 0,6 4 0,1-1 0,0 0 0,-14-12 0,14 8 0,-1 1 0,0 0 0,0 1 0,-1 0 0,0 0 0,0 1 0,-12-6 0,-22-6 0,-13-7 0,24 8 0,-1 2 0,-59-21 0,71 30 0,-1 2 0,1 0 0,-1 1 0,-1 1 0,-35 1 0,45 2 0,-28 1 0,-72-7 0,-104-33 0,141 32 0,-140 5 0,113 4 0,61-3 0,-44 2 0,82 0 0,0 0 0,-1 0 0,1 0 0,0 1 0,0 0 0,0 0 0,1 0 0,-1 1 0,0-1 0,-5 5 0,-3 4 0,-23 23 0,26-23 0,0-1 0,-1-1 0,-12 9 0,18-14 0,1-1 0,0 1 0,0 0 0,0 0 0,0 0 0,-6 9 0,-16 32 0,20-33 0,-6 13 0,1 0 0,1 0 0,1 1 0,2 0 0,0 1 0,2 0 0,1 0 0,1 0 0,2 0 0,0 1 0,5 35 0,-2-51 0,0-1 0,1 0 0,1 0 0,0 0 0,10 21 0,1 1 0,-11-26 0,-1 0 0,1 0 0,0-1 0,1 1 0,-1-1 0,1 0 0,0-1 0,1 1 0,-1-1 0,1 0 0,1 0 0,-1-1 0,0 1 0,11 4 0,20 17 94,-28-19-581,-1-1 1,19 11 0,-8-9-6340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3T08:09:12.28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66,'5'0,"-1"-1,1 0,0-1,-1 1,1-1,6-3,2-1,10-1,0 1,0 0,0 2,38-2,97 4,-107 3,-17 0,-9 0,1-1,-1-2,25-3,1-2,0 2,98 5,-64 1,114-1,-179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3T08:09:13.4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46,'66'0,"6"1,106-12,-127 7,73 1,35-2,51-6,-191 10,1-1,25-4,-30 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3T08:14:57.482"/>
    </inkml:context>
    <inkml:brush xml:id="br0">
      <inkml:brushProperty name="width" value="0.1" units="cm"/>
      <inkml:brushProperty name="height" value="0.1" units="cm"/>
      <inkml:brushProperty name="color" value="#E71224"/>
    </inkml:brush>
  </inkml:definitions>
  <inkml:trace contextRef="#ctx0" brushRef="#br0">804 98 24575,'-20'-6'0,"1"1"0,-1 1 0,-1 0 0,-26 0 0,-85 4 0,68 1 0,22 0 0,0 2 0,0 1 0,-60 15 0,68-11 0,20-6 0,0 1 0,0 1 0,1 0 0,-1 1 0,1 0 0,0 1 0,-17 10 0,22-10 0,-4 1 0,1 2 0,-19 16 0,27-22 0,1 1 0,-1-1 0,0 0 0,1 1 0,-1 0 0,1-1 0,0 1 0,1 0 0,-1 0 0,1 0 0,-1 1 0,1-1 0,-1 6 0,-1 122 0,3-86 0,1-43 0,-1-1 0,1 1 0,0 0 0,-1 0 0,1 0 0,0-1 0,1 1 0,-1-1 0,0 1 0,1-1 0,-1 1 0,1-1 0,0 0 0,0 0 0,0 0 0,3 3 0,6 5 0,25 15 0,-21-15 0,134 84 0,-142-90 0,1 0 0,1-1 0,-1 0 0,0 0 0,15 2 0,47 4 0,-12-2 0,-21-3 0,63 0 0,-54-3 0,277 13 0,429-10 0,-546-22 0,-43 2 0,22-3 0,-84 7 0,98 8 0,-38 2 0,-115-2 0,31-1 0,-40 5 0,64-10 0,-89 7 0,-1 0 0,1-1 0,21-10 0,-21 8 0,1 1 0,22-6 0,-30 9 0,0 0 0,0-1 0,-1 1 0,1-1 0,-1 0 0,0 0 0,0 0 0,0-1 0,0 0 0,0 0 0,5-8 0,6-4 0,7-5 0,-13 13 0,0 0 0,-1-1 0,0 0 0,0-1 0,12-20 0,-19 27 0,0 1 0,0-1 0,-1 1 0,1-1 0,-1 0 0,0 0 0,0 1 0,0-1 0,0 0 0,0 1 0,-1-1 0,1 0 0,-1 1 0,0-1 0,1 0 0,-1 1 0,-3-5 0,2 3 0,0-1 0,-1 1 0,0-1 0,0 1 0,0 0 0,0 0 0,-1 1 0,-5-6 0,-45-28 0,-72-38 0,91 58 0,0 2 0,-2 1 0,-42-10 0,31 10 0,-52-23 0,68 23 0,-2 2 0,0 1 0,0 2 0,-1 1 0,0 2 0,0 2 0,-69-1 0,4 4 0,-79 3 0,126 4 0,-55 13 0,41-7 0,-49 10 0,-122 17 0,172-31 0,12-1 0,-57-1 0,-161-7 0,239-2 0,-54-11 0,63 10 0,-83-11 0,87 12-1365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3T08:15:02.537"/>
    </inkml:context>
    <inkml:brush xml:id="br0">
      <inkml:brushProperty name="width" value="0.1" units="cm"/>
      <inkml:brushProperty name="height" value="0.1" units="cm"/>
      <inkml:brushProperty name="color" value="#E71224"/>
    </inkml:brush>
  </inkml:definitions>
  <inkml:trace contextRef="#ctx0" brushRef="#br0">0 1727 24575,'59'-20'0,"-24"10"0,473-162-2705,-181 59 135,1014-288 462,-820 297 1868,5 31 238,-41 6 37,660-129-695,-379 62 301,-191 51 526,3 43 606,8 43 135,-219 0 265,250-3 4415,-614 0-5588,-1 0 0,1 0 0,0 0 0,0 0 0,0-1 0,0 0 0,0 1 0,-1-1 0,1 0 0,3-2 0,-5 3 0,0-1 0,0 0 0,0 0 0,-1 0 0,1 1 0,0-1 0,0 0 0,0 0 0,-1 0 0,1 0 0,-1 0 0,1-1 0,-1 1 0,1 0 0,-1 0 0,1 0 0,-1 0 0,0-1 0,0 1 0,0 0 0,0 0 0,0 0 0,0-1 0,0 1 0,0 0 0,0-2 0,-2-4 0,1 1 0,-1-1 0,-1 0 0,1 1 0,-1 0 0,0-1 0,-1 1 0,1 1 0,-1-1 0,-8-9 0,4 6 0,-1 0 0,0 0 0,0 0 0,-22-13 0,21 16 0,-1 0 0,-15-5 0,17 8 0,-1-1 0,2 0 0,-1-1 0,-11-7 0,2-1 0,0 2 0,-38-18 0,53 27 0,0 1 0,0-1 0,0 0 0,0 0 0,0-1 0,-4-3 0,7 5 0,-1 1 0,1-1 0,0 1 0,-1-1 0,1 1 0,0 0 0,0-1 0,-1 1 0,1-1 0,0 0 0,0 1 0,0-1 0,0 1 0,-1-1 0,1 1 0,0-1 0,0 1 0,0-1 0,0 1 0,0-2 0,1 2 0,-1-1 0,1 1 0,-1-1 0,0 0 0,1 1 0,-1-1 0,1 1 0,-1-1 0,1 1 0,0 0 0,-1-1 0,1 1 0,-1-1 0,1 1 0,0 0 0,-1 0 0,1-1 0,0 1 0,-1 0 0,2 0 0,4-2 0,-1 1 0,1 1 0,-1-1 0,1 1 0,0 0 0,-1 0 0,1 0 0,0 1 0,-1 0 0,1 0 0,-1 1 0,0-1 0,1 1 0,-1 0 0,0 1 0,0-1 0,0 1 0,0 0 0,-1 0 0,1 1 0,-1-1 0,0 1 0,0 0 0,0 0 0,6 8 0,14 16 0,-19-22 0,1 0 0,-1 0 0,0 0 0,-1 0 0,1 1 0,-1 0 0,4 10 0,2 10 0,1-2 0,1 1 0,1-1 0,18 24 0,-26-41 0,0 0 0,-1 0 0,1 1 0,-2-1 0,1 1 0,-2 0 0,1 0 0,-1 0 0,0 0 0,-1 1 0,0-1 0,0 0 0,-1 1 0,0-1 0,-1 0 0,0 1 0,-1-1 0,0 0 0,0 0 0,-1 0 0,-4 10 0,-64 119 0,61-118 0,-19 31 0,1-5 0,26-44-151,1 0-1,0 0 0,0 0 0,-1 0 1,0 0-1,1 0 0,-1-1 1,-2 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3T09:36:39.45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49,'851'0,"-822"-2,0-1,0-1,34-10,-28 6,51-5,218 8,-172 7,880-2,-1003 0,0 1,14 2,-22-3,1 0,0 0,-1 1,1-1,0 1,-1-1,1 1,0 0,-1-1,1 1,-1 0,1 0,-1 0,0 0,1 1,-1-1,0 0,0 0,0 1,2 1,-2 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3551-E181-4730-A9E5-DB7143B35D46}" type="datetime1">
              <a:rPr lang="es-ES" smtClean="0"/>
              <a:pPr/>
              <a:t>04/06/2024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s-ES" noProof="0" smtClean="0"/>
              <a:t>‹Nº›</a:t>
            </a:fld>
            <a:endParaRPr lang="es-E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a:t>
            </a:fld>
            <a:endParaRPr lang="es-ES"/>
          </a:p>
        </p:txBody>
      </p:sp>
    </p:spTree>
    <p:extLst>
      <p:ext uri="{BB962C8B-B14F-4D97-AF65-F5344CB8AC3E}">
        <p14:creationId xmlns:p14="http://schemas.microsoft.com/office/powerpoint/2010/main" val="3561401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95</a:t>
            </a:fld>
            <a:endParaRPr lang="es-ES" noProof="0"/>
          </a:p>
        </p:txBody>
      </p:sp>
    </p:spTree>
    <p:extLst>
      <p:ext uri="{BB962C8B-B14F-4D97-AF65-F5344CB8AC3E}">
        <p14:creationId xmlns:p14="http://schemas.microsoft.com/office/powerpoint/2010/main" val="2606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96</a:t>
            </a:fld>
            <a:endParaRPr lang="es-ES" noProof="0"/>
          </a:p>
        </p:txBody>
      </p:sp>
    </p:spTree>
    <p:extLst>
      <p:ext uri="{BB962C8B-B14F-4D97-AF65-F5344CB8AC3E}">
        <p14:creationId xmlns:p14="http://schemas.microsoft.com/office/powerpoint/2010/main" val="3720613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97</a:t>
            </a:fld>
            <a:endParaRPr lang="es-ES" noProof="0"/>
          </a:p>
        </p:txBody>
      </p:sp>
    </p:spTree>
    <p:extLst>
      <p:ext uri="{BB962C8B-B14F-4D97-AF65-F5344CB8AC3E}">
        <p14:creationId xmlns:p14="http://schemas.microsoft.com/office/powerpoint/2010/main" val="35821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98</a:t>
            </a:fld>
            <a:endParaRPr lang="es-ES" noProof="0"/>
          </a:p>
        </p:txBody>
      </p:sp>
    </p:spTree>
    <p:extLst>
      <p:ext uri="{BB962C8B-B14F-4D97-AF65-F5344CB8AC3E}">
        <p14:creationId xmlns:p14="http://schemas.microsoft.com/office/powerpoint/2010/main" val="3466679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99</a:t>
            </a:fld>
            <a:endParaRPr lang="es-ES" noProof="0"/>
          </a:p>
        </p:txBody>
      </p:sp>
    </p:spTree>
    <p:extLst>
      <p:ext uri="{BB962C8B-B14F-4D97-AF65-F5344CB8AC3E}">
        <p14:creationId xmlns:p14="http://schemas.microsoft.com/office/powerpoint/2010/main" val="1211667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100</a:t>
            </a:fld>
            <a:endParaRPr lang="es-ES" noProof="0"/>
          </a:p>
        </p:txBody>
      </p:sp>
    </p:spTree>
    <p:extLst>
      <p:ext uri="{BB962C8B-B14F-4D97-AF65-F5344CB8AC3E}">
        <p14:creationId xmlns:p14="http://schemas.microsoft.com/office/powerpoint/2010/main" val="3178401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101</a:t>
            </a:fld>
            <a:endParaRPr lang="es-ES" noProof="0"/>
          </a:p>
        </p:txBody>
      </p:sp>
    </p:spTree>
    <p:extLst>
      <p:ext uri="{BB962C8B-B14F-4D97-AF65-F5344CB8AC3E}">
        <p14:creationId xmlns:p14="http://schemas.microsoft.com/office/powerpoint/2010/main" val="782025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102</a:t>
            </a:fld>
            <a:endParaRPr lang="es-ES" noProof="0"/>
          </a:p>
        </p:txBody>
      </p:sp>
    </p:spTree>
    <p:extLst>
      <p:ext uri="{BB962C8B-B14F-4D97-AF65-F5344CB8AC3E}">
        <p14:creationId xmlns:p14="http://schemas.microsoft.com/office/powerpoint/2010/main" val="143343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103</a:t>
            </a:fld>
            <a:endParaRPr lang="es-ES" noProof="0"/>
          </a:p>
        </p:txBody>
      </p:sp>
    </p:spTree>
    <p:extLst>
      <p:ext uri="{BB962C8B-B14F-4D97-AF65-F5344CB8AC3E}">
        <p14:creationId xmlns:p14="http://schemas.microsoft.com/office/powerpoint/2010/main" val="696188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104</a:t>
            </a:fld>
            <a:endParaRPr lang="es-ES" noProof="0"/>
          </a:p>
        </p:txBody>
      </p:sp>
    </p:spTree>
    <p:extLst>
      <p:ext uri="{BB962C8B-B14F-4D97-AF65-F5344CB8AC3E}">
        <p14:creationId xmlns:p14="http://schemas.microsoft.com/office/powerpoint/2010/main" val="205609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86</a:t>
            </a:fld>
            <a:endParaRPr lang="es-ES" noProof="0"/>
          </a:p>
        </p:txBody>
      </p:sp>
    </p:spTree>
    <p:extLst>
      <p:ext uri="{BB962C8B-B14F-4D97-AF65-F5344CB8AC3E}">
        <p14:creationId xmlns:p14="http://schemas.microsoft.com/office/powerpoint/2010/main" val="1374096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105</a:t>
            </a:fld>
            <a:endParaRPr lang="es-ES" noProof="0"/>
          </a:p>
        </p:txBody>
      </p:sp>
    </p:spTree>
    <p:extLst>
      <p:ext uri="{BB962C8B-B14F-4D97-AF65-F5344CB8AC3E}">
        <p14:creationId xmlns:p14="http://schemas.microsoft.com/office/powerpoint/2010/main" val="766551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87</a:t>
            </a:fld>
            <a:endParaRPr lang="es-ES" noProof="0"/>
          </a:p>
        </p:txBody>
      </p:sp>
    </p:spTree>
    <p:extLst>
      <p:ext uri="{BB962C8B-B14F-4D97-AF65-F5344CB8AC3E}">
        <p14:creationId xmlns:p14="http://schemas.microsoft.com/office/powerpoint/2010/main" val="3265937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88</a:t>
            </a:fld>
            <a:endParaRPr lang="es-ES" noProof="0"/>
          </a:p>
        </p:txBody>
      </p:sp>
    </p:spTree>
    <p:extLst>
      <p:ext uri="{BB962C8B-B14F-4D97-AF65-F5344CB8AC3E}">
        <p14:creationId xmlns:p14="http://schemas.microsoft.com/office/powerpoint/2010/main" val="419448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90</a:t>
            </a:fld>
            <a:endParaRPr lang="es-ES" noProof="0"/>
          </a:p>
        </p:txBody>
      </p:sp>
    </p:spTree>
    <p:extLst>
      <p:ext uri="{BB962C8B-B14F-4D97-AF65-F5344CB8AC3E}">
        <p14:creationId xmlns:p14="http://schemas.microsoft.com/office/powerpoint/2010/main" val="2090582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91</a:t>
            </a:fld>
            <a:endParaRPr lang="es-ES" noProof="0"/>
          </a:p>
        </p:txBody>
      </p:sp>
    </p:spTree>
    <p:extLst>
      <p:ext uri="{BB962C8B-B14F-4D97-AF65-F5344CB8AC3E}">
        <p14:creationId xmlns:p14="http://schemas.microsoft.com/office/powerpoint/2010/main" val="3203121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92</a:t>
            </a:fld>
            <a:endParaRPr lang="es-ES" noProof="0"/>
          </a:p>
        </p:txBody>
      </p:sp>
    </p:spTree>
    <p:extLst>
      <p:ext uri="{BB962C8B-B14F-4D97-AF65-F5344CB8AC3E}">
        <p14:creationId xmlns:p14="http://schemas.microsoft.com/office/powerpoint/2010/main" val="170233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93</a:t>
            </a:fld>
            <a:endParaRPr lang="es-ES" noProof="0"/>
          </a:p>
        </p:txBody>
      </p:sp>
    </p:spTree>
    <p:extLst>
      <p:ext uri="{BB962C8B-B14F-4D97-AF65-F5344CB8AC3E}">
        <p14:creationId xmlns:p14="http://schemas.microsoft.com/office/powerpoint/2010/main" val="2409443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r>
              <a:rPr lang="es-ES" dirty="0" err="1"/>
              <a:t>Version</a:t>
            </a:r>
            <a:r>
              <a:rPr lang="es-ES" dirty="0"/>
              <a:t>": "2012-10-17", "</a:t>
            </a:r>
            <a:r>
              <a:rPr lang="es-ES" dirty="0" err="1"/>
              <a:t>Statement</a:t>
            </a:r>
            <a:r>
              <a:rPr lang="es-ES" dirty="0"/>
              <a:t>": [ { "Sid": "</a:t>
            </a:r>
            <a:r>
              <a:rPr lang="es-ES" dirty="0" err="1"/>
              <a:t>PublicReadGetObject</a:t>
            </a:r>
            <a:r>
              <a:rPr lang="es-ES" dirty="0"/>
              <a:t>", "</a:t>
            </a:r>
            <a:r>
              <a:rPr lang="es-ES" dirty="0" err="1"/>
              <a:t>Effect</a:t>
            </a:r>
            <a:r>
              <a:rPr lang="es-ES" dirty="0"/>
              <a:t>": "</a:t>
            </a:r>
            <a:r>
              <a:rPr lang="es-ES" dirty="0" err="1"/>
              <a:t>Allow</a:t>
            </a:r>
            <a:r>
              <a:rPr lang="es-ES" dirty="0"/>
              <a:t>", "Principal": "*", "</a:t>
            </a:r>
            <a:r>
              <a:rPr lang="es-ES" dirty="0" err="1"/>
              <a:t>Action</a:t>
            </a:r>
            <a:r>
              <a:rPr lang="es-ES" dirty="0"/>
              <a:t>": "s3:GetObject", "</a:t>
            </a:r>
            <a:r>
              <a:rPr lang="es-ES" dirty="0" err="1"/>
              <a:t>Resource</a:t>
            </a:r>
            <a:r>
              <a:rPr lang="es-ES" dirty="0"/>
              <a:t>": "arn:aws:s3:::nombre-del-</a:t>
            </a:r>
            <a:r>
              <a:rPr lang="es-ES" dirty="0" err="1"/>
              <a:t>bucket</a:t>
            </a:r>
            <a:r>
              <a:rPr lang="es-ES" dirty="0"/>
              <a:t>/*" } ] } </a:t>
            </a:r>
          </a:p>
        </p:txBody>
      </p:sp>
      <p:sp>
        <p:nvSpPr>
          <p:cNvPr id="4" name="Marcador de número de diapositiva 3"/>
          <p:cNvSpPr>
            <a:spLocks noGrp="1"/>
          </p:cNvSpPr>
          <p:nvPr>
            <p:ph type="sldNum" sz="quarter" idx="5"/>
          </p:nvPr>
        </p:nvSpPr>
        <p:spPr/>
        <p:txBody>
          <a:bodyPr/>
          <a:lstStyle/>
          <a:p>
            <a:pPr rtl="0"/>
            <a:fld id="{D4B9A9E5-4F7F-4A7D-9DE1-899232329269}" type="slidenum">
              <a:rPr lang="es-ES" noProof="0" smtClean="0"/>
              <a:t>94</a:t>
            </a:fld>
            <a:endParaRPr lang="es-ES" noProof="0"/>
          </a:p>
        </p:txBody>
      </p:sp>
    </p:spTree>
    <p:extLst>
      <p:ext uri="{BB962C8B-B14F-4D97-AF65-F5344CB8AC3E}">
        <p14:creationId xmlns:p14="http://schemas.microsoft.com/office/powerpoint/2010/main" val="1864803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8" name="Gráfico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tiva de mercado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4" name="Marcador de texto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pic>
        <p:nvPicPr>
          <p:cNvPr id="11" name="Gráfico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áfico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áfico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Marcador de contenido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26" name="Marcador de contenido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a:p>
            <a:pPr lvl="1" rtl="0"/>
            <a:r>
              <a:rPr lang="es-ES" noProof="0"/>
              <a:t>Segundo nivel</a:t>
            </a:r>
          </a:p>
        </p:txBody>
      </p:sp>
      <p:sp>
        <p:nvSpPr>
          <p:cNvPr id="27" name="Marcador de contenido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tenido dos">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pic>
        <p:nvPicPr>
          <p:cNvPr id="11" name="Gráfico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14" name="Gráfico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ítulo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20" name="Marcador de texto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5" name="Marcador de texto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6" name="Marcador de texto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7" name="Marcador de texto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8" name="Marcador de texto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9" name="Marcador de texto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ronograma 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2" name="Títu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6" name="Marcador de texto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7" name="Marcador de texto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8" name="Marcador de texto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9" name="Marcador de texto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0" name="Marcador de texto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1" name="Marcador de texto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es-ES" noProof="0"/>
              <a:t>Año</a:t>
            </a:r>
          </a:p>
        </p:txBody>
      </p:sp>
      <p:sp>
        <p:nvSpPr>
          <p:cNvPr id="12" name="Marcador de texto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3" name="Marcador de texto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4" name="Marcador de texto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5" name="Marcador de texto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6" name="Marcador de texto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7" name="Marcador de texto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8" name="Marcador de texto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19" name="Marcador de texto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0" name="Marcador de texto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1" name="Marcador de texto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2" name="Marcador de texto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3" name="Marcador de texto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4" name="Marcador de texto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5" name="Marcador de texto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6" name="Marcador de texto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7" name="Marcador de texto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8" name="Marcador de texto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29" name="Marcador de texto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0" name="Marcador de texto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1" name="Marcador de texto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es-ES" noProof="0"/>
              <a:t>MM</a:t>
            </a:r>
          </a:p>
        </p:txBody>
      </p:sp>
      <p:sp>
        <p:nvSpPr>
          <p:cNvPr id="32" name="Rectángulo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36" name="Marcador de fecha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37" name="Marcador de pie de página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38" name="Marcador de número de diapositiva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Marcador de posición de SmartArt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rtlCol="0"/>
          <a:lstStyle>
            <a:lvl1pPr>
              <a:defRPr>
                <a:solidFill>
                  <a:schemeClr val="tx1">
                    <a:lumMod val="75000"/>
                    <a:lumOff val="25000"/>
                  </a:schemeClr>
                </a:solidFill>
              </a:defRPr>
            </a:lvl1pPr>
          </a:lstStyle>
          <a:p>
            <a:pPr rtl="0"/>
            <a:r>
              <a:rPr lang="es-ES" noProof="0"/>
              <a:t>Haga clic en el icono para agregar un elemento gráfico SmartArt</a:t>
            </a:r>
          </a:p>
        </p:txBody>
      </p:sp>
      <p:sp>
        <p:nvSpPr>
          <p:cNvPr id="2" name="Título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3" name="Marcador de fecha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s-ES" noProof="0"/>
              <a:t>Presentación para inversores</a:t>
            </a:r>
          </a:p>
        </p:txBody>
      </p:sp>
      <p:cxnSp>
        <p:nvCxnSpPr>
          <p:cNvPr id="10" name="Conector recto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a de equipo de 4 persona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cxnSp>
        <p:nvCxnSpPr>
          <p:cNvPr id="10" name="Conector recto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apositiva de equipo de 8 personas">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5" name="Marcador de posición de imagen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6" name="Marcador de posición de imagen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7" name="Marcador de posición de imagen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es-ES" noProof="0"/>
              <a:t>Haga clic en el icono para agregar una imagen</a:t>
            </a:r>
          </a:p>
        </p:txBody>
      </p:sp>
      <p:sp>
        <p:nvSpPr>
          <p:cNvPr id="58" name="Marcador de posición de imagen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es-ES" noProof="0"/>
              <a:t>Haga clic en el icono para agregar una imagen</a:t>
            </a:r>
          </a:p>
        </p:txBody>
      </p:sp>
      <p:sp>
        <p:nvSpPr>
          <p:cNvPr id="54" name="Marcador de texto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2" name="Marcador de texto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9" name="Marcador de texto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3" name="Marcador de texto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0" name="Marcador de texto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4" name="Marcador de texto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1" name="Marcador de texto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5" name="Marcador de texto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s-ES" noProof="0" smtClean="0"/>
              <a:t>‹Nº›</a:t>
            </a:fld>
            <a:endParaRPr lang="es-ES" noProof="0"/>
          </a:p>
        </p:txBody>
      </p:sp>
      <p:pic>
        <p:nvPicPr>
          <p:cNvPr id="13" name="Gráfico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áfico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3">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1" name="Marcador de contenido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7" name="Marcador de texto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4" name="Marcador de contenido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8" name="Marcador de texto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5" name="Marcador de contenido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9" name="Marcador de texto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6" name="Marcador de contenido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es-ES" noProof="0"/>
              <a:t>Haga clic para agregar contenido</a:t>
            </a:r>
          </a:p>
        </p:txBody>
      </p:sp>
      <p:sp>
        <p:nvSpPr>
          <p:cNvPr id="14" name="Marcador de texto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Marcador de contenido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Resum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23" name="Conector recto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para inversores</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ierre">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6" name="Gráfico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Marcador de fecha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rograma">
    <p:bg>
      <p:bgPr>
        <a:solidFill>
          <a:schemeClr val="bg1"/>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ítulo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es-ES" noProof="0"/>
              <a:t>HAGA CLIC PARA EDITAR EL ESTILO DEL TÍTULO DEL PATRÓN</a:t>
            </a:r>
          </a:p>
        </p:txBody>
      </p:sp>
      <p:sp>
        <p:nvSpPr>
          <p:cNvPr id="3" name="Marcador de contenido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s-ES" noProof="0"/>
              <a:t>20XX</a:t>
            </a:r>
          </a:p>
        </p:txBody>
      </p:sp>
      <p:sp>
        <p:nvSpPr>
          <p:cNvPr id="5" name="Marcador de pie de página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scala de tiempo">
    <p:spTree>
      <p:nvGrpSpPr>
        <p:cNvPr id="1" name=""/>
        <p:cNvGrpSpPr/>
        <p:nvPr/>
      </p:nvGrpSpPr>
      <p:grpSpPr>
        <a:xfrm>
          <a:off x="0" y="0"/>
          <a:ext cx="0" cy="0"/>
          <a:chOff x="0" y="0"/>
          <a:chExt cx="0" cy="0"/>
        </a:xfrm>
      </p:grpSpPr>
      <p:sp>
        <p:nvSpPr>
          <p:cNvPr id="12" name="Gráfico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TÍTULO</a:t>
            </a:r>
          </a:p>
        </p:txBody>
      </p:sp>
      <p:sp>
        <p:nvSpPr>
          <p:cNvPr id="16" name="Marcador de texto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7" name="Marcador de texto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8" name="Marcador de texto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19" name="Marcador de texto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es-ES" noProof="0"/>
              <a:t>HAGA CLIC PARA MODIFICAR LOS ESTILOS DEL TEXTO MAESTRO</a:t>
            </a:r>
          </a:p>
        </p:txBody>
      </p:sp>
      <p:sp>
        <p:nvSpPr>
          <p:cNvPr id="34" name="Marcador de texto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5" name="Marcador de texto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6" name="Marcador de texto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sp>
        <p:nvSpPr>
          <p:cNvPr id="37" name="Marcador de texto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es-ES" noProof="0"/>
              <a:t>Haga clic para modificar los estilos del texto maestro</a:t>
            </a:r>
          </a:p>
        </p:txBody>
      </p:sp>
      <p:cxnSp>
        <p:nvCxnSpPr>
          <p:cNvPr id="3" name="Conector recto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Conector recto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Conector recto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Conector recto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Marcador de fecha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6" name="Marcador de pie de página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vl1pPr>
          </a:lstStyle>
          <a:p>
            <a:pPr rtl="0"/>
            <a:r>
              <a:rPr lang="es-ES" noProof="0"/>
              <a:t>Presentación para inversores</a:t>
            </a:r>
          </a:p>
        </p:txBody>
      </p:sp>
      <p:sp>
        <p:nvSpPr>
          <p:cNvPr id="7" name="Marcador de número de diapositiva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a de contenido 3">
    <p:bg>
      <p:bgPr>
        <a:solidFill>
          <a:schemeClr val="accent2"/>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1" name="Marcador de tex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2" name="Marcador de tex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3" name="Marcador de tex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4" name="Marcador de tex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2" name="Marcador de texto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13" name="Marcador de texto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s-ES" noProof="0" smtClean="0"/>
              <a:t>‹Nº›</a:t>
            </a:fld>
            <a:endParaRPr lang="es-ES" noProof="0"/>
          </a:p>
        </p:txBody>
      </p:sp>
      <p:cxnSp>
        <p:nvCxnSpPr>
          <p:cNvPr id="2" name="Conector recto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áfico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áfico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a de contenido 2">
    <p:bg>
      <p:bgPr>
        <a:solidFill>
          <a:schemeClr val="bg1"/>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6" name="Marcador de texto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8" name="Marcador de texto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9" name="Marcador de texto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0" name="Marcador de texto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23" name="Marcador de texto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24" name="Marcador de texto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pic>
        <p:nvPicPr>
          <p:cNvPr id="2" name="Gráfico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ción">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14" name="Conector recto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Marcador de fecha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s-ES" noProof="0"/>
              <a:t>Presentación para inversores</a:t>
            </a:r>
          </a:p>
        </p:txBody>
      </p:sp>
      <p:sp>
        <p:nvSpPr>
          <p:cNvPr id="11" name="Marcador de número de diapositiva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lto de sección">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es-ES" noProof="0"/>
              <a:t>HAGA CLIC PARA MODIFICAR EL ESTILO DEL TÍTULO MAESTRO</a:t>
            </a:r>
          </a:p>
        </p:txBody>
      </p:sp>
      <p:pic>
        <p:nvPicPr>
          <p:cNvPr id="5" name="Gráfico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ítulo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cxnSp>
        <p:nvCxnSpPr>
          <p:cNvPr id="9" name="Conector recto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Marcador de texto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2" name="Marcador de texto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3" name="Marcador de texto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4" name="Marcador de texto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5" name="Marcador de texto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es-ES" noProof="0"/>
              <a:t>HAGA CLIC PARA AGREGAR UN SUBTÍTULO</a:t>
            </a:r>
          </a:p>
        </p:txBody>
      </p:sp>
      <p:sp>
        <p:nvSpPr>
          <p:cNvPr id="16" name="Marcador de texto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es-ES" noProof="0"/>
              <a:t>Haga clic para agregar texto</a:t>
            </a:r>
          </a:p>
        </p:txBody>
      </p:sp>
      <p:sp>
        <p:nvSpPr>
          <p:cNvPr id="17" name="Marcador de fecha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18" name="Marcador de pie de página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para inversores</a:t>
            </a:r>
          </a:p>
        </p:txBody>
      </p:sp>
      <p:sp>
        <p:nvSpPr>
          <p:cNvPr id="19" name="Marcador de número de diapositiva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ido tre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para inversores</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s-ES" noProof="0"/>
              <a:t>Presentación para inversores</a:t>
            </a:r>
          </a:p>
        </p:txBody>
      </p:sp>
      <p:sp>
        <p:nvSpPr>
          <p:cNvPr id="6" name="Marcador de número de diapositiva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39.png"/><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customXml" Target="../ink/ink5.xml"/><Relationship Id="rId4" Type="http://schemas.openxmlformats.org/officeDocument/2006/relationships/image" Target="../media/image390.png"/></Relationships>
</file>

<file path=ppt/slides/_rels/slide10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58.png"/><Relationship Id="rId4" Type="http://schemas.openxmlformats.org/officeDocument/2006/relationships/image" Target="../media/image257.png"/></Relationships>
</file>

<file path=ppt/slides/_rels/slide10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customXml" Target="../ink/ink47.xml"/></Relationships>
</file>

<file path=ppt/slides/_rels/slide10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64.png"/></Relationships>
</file>

<file path=ppt/slides/_rels/slide10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customXml" Target="../ink/ink8.xml"/><Relationship Id="rId2" Type="http://schemas.openxmlformats.org/officeDocument/2006/relationships/image" Target="../media/image46.png"/><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customXml" Target="../ink/ink7.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customXml" Target="../ink/ink9.xml"/><Relationship Id="rId7"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customXml" Target="../ink/ink10.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4.xml"/><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4.xml"/><Relationship Id="rId5" Type="http://schemas.openxmlformats.org/officeDocument/2006/relationships/image" Target="../media/image86.pn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14.xml"/><Relationship Id="rId6" Type="http://schemas.openxmlformats.org/officeDocument/2006/relationships/customXml" Target="../ink/ink12.xml"/><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4.xml"/><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03.png"/><Relationship Id="rId1" Type="http://schemas.openxmlformats.org/officeDocument/2006/relationships/slideLayout" Target="../slideLayouts/slideLayout1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17.png"/><Relationship Id="rId1" Type="http://schemas.openxmlformats.org/officeDocument/2006/relationships/slideLayout" Target="../slideLayouts/slideLayout14.xml"/><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4.xml"/><Relationship Id="rId6" Type="http://schemas.openxmlformats.org/officeDocument/2006/relationships/image" Target="../media/image123.png"/><Relationship Id="rId5" Type="http://schemas.openxmlformats.org/officeDocument/2006/relationships/customXml" Target="../ink/ink17.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4.xml"/><Relationship Id="rId4" Type="http://schemas.openxmlformats.org/officeDocument/2006/relationships/image" Target="../media/image133.png"/></Relationships>
</file>

<file path=ppt/slides/_rels/slide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4.xml"/><Relationship Id="rId5" Type="http://schemas.openxmlformats.org/officeDocument/2006/relationships/image" Target="../media/image137.png"/><Relationship Id="rId4" Type="http://schemas.openxmlformats.org/officeDocument/2006/relationships/image" Target="../media/image1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53.png"/><Relationship Id="rId1" Type="http://schemas.openxmlformats.org/officeDocument/2006/relationships/slideLayout" Target="../slideLayouts/slideLayout14.xml"/><Relationship Id="rId4" Type="http://schemas.openxmlformats.org/officeDocument/2006/relationships/image" Target="../media/image154.png"/></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62.png"/><Relationship Id="rId1" Type="http://schemas.openxmlformats.org/officeDocument/2006/relationships/slideLayout" Target="../slideLayouts/slideLayout14.xml"/><Relationship Id="rId6" Type="http://schemas.openxmlformats.org/officeDocument/2006/relationships/image" Target="../media/image164.png"/><Relationship Id="rId5" Type="http://schemas.openxmlformats.org/officeDocument/2006/relationships/customXml" Target="../ink/ink20.xml"/><Relationship Id="rId4" Type="http://schemas.openxmlformats.org/officeDocument/2006/relationships/image" Target="../media/image163.png"/></Relationships>
</file>

<file path=ppt/slides/_rels/slide7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65.png"/><Relationship Id="rId1" Type="http://schemas.openxmlformats.org/officeDocument/2006/relationships/slideLayout" Target="../slideLayouts/slideLayout14.xml"/><Relationship Id="rId4" Type="http://schemas.openxmlformats.org/officeDocument/2006/relationships/image" Target="../media/image1640.png"/></Relationships>
</file>

<file path=ppt/slides/_rels/slide72.xml.rels><?xml version="1.0" encoding="UTF-8" standalone="yes"?>
<Relationships xmlns="http://schemas.openxmlformats.org/package/2006/relationships"><Relationship Id="rId3" Type="http://schemas.openxmlformats.org/officeDocument/2006/relationships/image" Target="../media/image1650.png"/><Relationship Id="rId2" Type="http://schemas.openxmlformats.org/officeDocument/2006/relationships/customXml" Target="../ink/ink22.xml"/><Relationship Id="rId1" Type="http://schemas.openxmlformats.org/officeDocument/2006/relationships/slideLayout" Target="../slideLayouts/slideLayout14.xml"/><Relationship Id="rId4" Type="http://schemas.openxmlformats.org/officeDocument/2006/relationships/image" Target="../media/image166.png"/></Relationships>
</file>

<file path=ppt/slides/_rels/slide7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customXml" Target="../ink/ink23.xml"/><Relationship Id="rId7" Type="http://schemas.openxmlformats.org/officeDocument/2006/relationships/image" Target="../media/image175.png"/><Relationship Id="rId2" Type="http://schemas.openxmlformats.org/officeDocument/2006/relationships/image" Target="../media/image172.png"/><Relationship Id="rId1" Type="http://schemas.openxmlformats.org/officeDocument/2006/relationships/slideLayout" Target="../slideLayouts/slideLayout14.xml"/><Relationship Id="rId6" Type="http://schemas.openxmlformats.org/officeDocument/2006/relationships/customXml" Target="../ink/ink24.xml"/><Relationship Id="rId11" Type="http://schemas.openxmlformats.org/officeDocument/2006/relationships/image" Target="../media/image177.png"/><Relationship Id="rId5" Type="http://schemas.openxmlformats.org/officeDocument/2006/relationships/image" Target="../media/image174.png"/><Relationship Id="rId10" Type="http://schemas.openxmlformats.org/officeDocument/2006/relationships/customXml" Target="../ink/ink26.xml"/><Relationship Id="rId4" Type="http://schemas.openxmlformats.org/officeDocument/2006/relationships/image" Target="../media/image173.png"/><Relationship Id="rId9" Type="http://schemas.openxmlformats.org/officeDocument/2006/relationships/image" Target="../media/image176.png"/></Relationships>
</file>

<file path=ppt/slides/_rels/slide77.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1.png"/><Relationship Id="rId2" Type="http://schemas.openxmlformats.org/officeDocument/2006/relationships/image" Target="../media/image178.png"/><Relationship Id="rId1" Type="http://schemas.openxmlformats.org/officeDocument/2006/relationships/slideLayout" Target="../slideLayouts/slideLayout14.xml"/><Relationship Id="rId6" Type="http://schemas.openxmlformats.org/officeDocument/2006/relationships/customXml" Target="../ink/ink28.xml"/><Relationship Id="rId5" Type="http://schemas.openxmlformats.org/officeDocument/2006/relationships/image" Target="../media/image180.png"/><Relationship Id="rId4" Type="http://schemas.openxmlformats.org/officeDocument/2006/relationships/customXml" Target="../ink/ink27.xml"/></Relationships>
</file>

<file path=ppt/slides/_rels/slide78.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5.png"/><Relationship Id="rId2" Type="http://schemas.openxmlformats.org/officeDocument/2006/relationships/image" Target="../media/image182.png"/><Relationship Id="rId1" Type="http://schemas.openxmlformats.org/officeDocument/2006/relationships/slideLayout" Target="../slideLayouts/slideLayout14.xml"/><Relationship Id="rId6" Type="http://schemas.openxmlformats.org/officeDocument/2006/relationships/customXml" Target="../ink/ink30.xml"/><Relationship Id="rId5" Type="http://schemas.openxmlformats.org/officeDocument/2006/relationships/image" Target="../media/image184.png"/><Relationship Id="rId4" Type="http://schemas.openxmlformats.org/officeDocument/2006/relationships/customXml" Target="../ink/ink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7.png"/><Relationship Id="rId7" Type="http://schemas.openxmlformats.org/officeDocument/2006/relationships/customXml" Target="../ink/ink32.xml"/><Relationship Id="rId2" Type="http://schemas.openxmlformats.org/officeDocument/2006/relationships/image" Target="../media/image186.png"/><Relationship Id="rId1" Type="http://schemas.openxmlformats.org/officeDocument/2006/relationships/slideLayout" Target="../slideLayouts/slideLayout14.xml"/><Relationship Id="rId6" Type="http://schemas.openxmlformats.org/officeDocument/2006/relationships/image" Target="../media/image189.png"/><Relationship Id="rId5" Type="http://schemas.openxmlformats.org/officeDocument/2006/relationships/customXml" Target="../ink/ink31.xml"/><Relationship Id="rId10" Type="http://schemas.openxmlformats.org/officeDocument/2006/relationships/image" Target="../media/image192.png"/><Relationship Id="rId4" Type="http://schemas.openxmlformats.org/officeDocument/2006/relationships/image" Target="../media/image188.png"/><Relationship Id="rId9" Type="http://schemas.openxmlformats.org/officeDocument/2006/relationships/image" Target="../media/image191.png"/></Relationships>
</file>

<file path=ppt/slides/_rels/slide81.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customXml" Target="../ink/ink33.xml"/><Relationship Id="rId7"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14.xml"/><Relationship Id="rId6" Type="http://schemas.openxmlformats.org/officeDocument/2006/relationships/image" Target="../media/image195.png"/><Relationship Id="rId5" Type="http://schemas.openxmlformats.org/officeDocument/2006/relationships/customXml" Target="../ink/ink34.xml"/><Relationship Id="rId10" Type="http://schemas.openxmlformats.org/officeDocument/2006/relationships/image" Target="../media/image198.png"/><Relationship Id="rId4" Type="http://schemas.openxmlformats.org/officeDocument/2006/relationships/image" Target="../media/image194.png"/><Relationship Id="rId9" Type="http://schemas.openxmlformats.org/officeDocument/2006/relationships/image" Target="../media/image197.png"/></Relationships>
</file>

<file path=ppt/slides/_rels/slide82.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196.png"/><Relationship Id="rId1" Type="http://schemas.openxmlformats.org/officeDocument/2006/relationships/slideLayout" Target="../slideLayouts/slideLayout14.xml"/><Relationship Id="rId6" Type="http://schemas.openxmlformats.org/officeDocument/2006/relationships/image" Target="../media/image200.png"/><Relationship Id="rId5" Type="http://schemas.openxmlformats.org/officeDocument/2006/relationships/image" Target="../media/image198.png"/><Relationship Id="rId4" Type="http://schemas.openxmlformats.org/officeDocument/2006/relationships/image" Target="../media/image199.png"/></Relationships>
</file>

<file path=ppt/slides/_rels/slide8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4.xml"/><Relationship Id="rId5" Type="http://schemas.openxmlformats.org/officeDocument/2006/relationships/image" Target="../media/image203.png"/><Relationship Id="rId4" Type="http://schemas.openxmlformats.org/officeDocument/2006/relationships/customXml" Target="../ink/ink37.xml"/></Relationships>
</file>

<file path=ppt/slides/_rels/slide84.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204.png"/><Relationship Id="rId1" Type="http://schemas.openxmlformats.org/officeDocument/2006/relationships/slideLayout" Target="../slideLayouts/slideLayout1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85.xml.rels><?xml version="1.0" encoding="UTF-8" standalone="yes"?>
<Relationships xmlns="http://schemas.openxmlformats.org/package/2006/relationships"><Relationship Id="rId8" Type="http://schemas.openxmlformats.org/officeDocument/2006/relationships/customXml" Target="../ink/ink40.xml"/><Relationship Id="rId13" Type="http://schemas.openxmlformats.org/officeDocument/2006/relationships/image" Target="../media/image215.png"/><Relationship Id="rId3" Type="http://schemas.openxmlformats.org/officeDocument/2006/relationships/image" Target="../media/image209.png"/><Relationship Id="rId7" Type="http://schemas.openxmlformats.org/officeDocument/2006/relationships/image" Target="../media/image212.png"/><Relationship Id="rId12" Type="http://schemas.openxmlformats.org/officeDocument/2006/relationships/customXml" Target="../ink/ink42.xml"/><Relationship Id="rId2" Type="http://schemas.openxmlformats.org/officeDocument/2006/relationships/image" Target="../media/image208.png"/><Relationship Id="rId1" Type="http://schemas.openxmlformats.org/officeDocument/2006/relationships/slideLayout" Target="../slideLayouts/slideLayout14.xml"/><Relationship Id="rId6" Type="http://schemas.openxmlformats.org/officeDocument/2006/relationships/customXml" Target="../ink/ink39.xml"/><Relationship Id="rId11" Type="http://schemas.openxmlformats.org/officeDocument/2006/relationships/image" Target="../media/image214.png"/><Relationship Id="rId5" Type="http://schemas.openxmlformats.org/officeDocument/2006/relationships/image" Target="../media/image211.png"/><Relationship Id="rId10" Type="http://schemas.openxmlformats.org/officeDocument/2006/relationships/customXml" Target="../ink/ink41.xml"/><Relationship Id="rId4" Type="http://schemas.openxmlformats.org/officeDocument/2006/relationships/image" Target="../media/image210.png"/><Relationship Id="rId9" Type="http://schemas.openxmlformats.org/officeDocument/2006/relationships/image" Target="../media/image213.png"/></Relationships>
</file>

<file path=ppt/slides/_rels/slide8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218.png"/><Relationship Id="rId4" Type="http://schemas.openxmlformats.org/officeDocument/2006/relationships/image" Target="../media/image217.png"/></Relationships>
</file>

<file path=ppt/slides/_rels/slide8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2.png"/><Relationship Id="rId4" Type="http://schemas.openxmlformats.org/officeDocument/2006/relationships/image" Target="../media/image2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24.png"/></Relationships>
</file>

<file path=ppt/slides/_rels/slide9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9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31.png"/><Relationship Id="rId4" Type="http://schemas.openxmlformats.org/officeDocument/2006/relationships/image" Target="../media/image230.png"/></Relationships>
</file>

<file path=ppt/slides/_rels/slide9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34.png"/><Relationship Id="rId4" Type="http://schemas.openxmlformats.org/officeDocument/2006/relationships/image" Target="../media/image233.png"/></Relationships>
</file>

<file path=ppt/slides/_rels/slide9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38.png"/><Relationship Id="rId4" Type="http://schemas.openxmlformats.org/officeDocument/2006/relationships/image" Target="../media/image237.png"/></Relationships>
</file>

<file path=ppt/slides/_rels/slide9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9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44.png"/></Relationships>
</file>

<file path=ppt/slides/_rels/slide9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46.png"/></Relationships>
</file>

<file path=ppt/slides/_rels/slide99.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customXml" Target="../ink/ink46.xml"/><Relationship Id="rId3" Type="http://schemas.openxmlformats.org/officeDocument/2006/relationships/image" Target="../media/image247.png"/><Relationship Id="rId7" Type="http://schemas.openxmlformats.org/officeDocument/2006/relationships/customXml" Target="../ink/ink43.xml"/><Relationship Id="rId12" Type="http://schemas.openxmlformats.org/officeDocument/2006/relationships/image" Target="../media/image253.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50.png"/><Relationship Id="rId11" Type="http://schemas.openxmlformats.org/officeDocument/2006/relationships/customXml" Target="../ink/ink45.xml"/><Relationship Id="rId5" Type="http://schemas.openxmlformats.org/officeDocument/2006/relationships/image" Target="../media/image249.png"/><Relationship Id="rId15" Type="http://schemas.openxmlformats.org/officeDocument/2006/relationships/image" Target="../media/image255.png"/><Relationship Id="rId10" Type="http://schemas.openxmlformats.org/officeDocument/2006/relationships/image" Target="../media/image252.png"/><Relationship Id="rId4" Type="http://schemas.openxmlformats.org/officeDocument/2006/relationships/image" Target="../media/image248.png"/><Relationship Id="rId9" Type="http://schemas.openxmlformats.org/officeDocument/2006/relationships/customXml" Target="../ink/ink44.xml"/><Relationship Id="rId14" Type="http://schemas.openxmlformats.org/officeDocument/2006/relationships/image" Target="../media/image2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rtlCol="0"/>
          <a:lstStyle/>
          <a:p>
            <a:pPr rtl="0"/>
            <a:r>
              <a:rPr lang="es-ES" dirty="0"/>
              <a:t>Práctica 6 AWS</a:t>
            </a:r>
          </a:p>
        </p:txBody>
      </p:sp>
      <p:sp>
        <p:nvSpPr>
          <p:cNvPr id="3" name="Subtítulo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rtlCol="0"/>
          <a:lstStyle/>
          <a:p>
            <a:pPr rtl="0"/>
            <a:r>
              <a:rPr lang="es-ES" dirty="0"/>
              <a:t>Paloma Pérez de Madrid</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0515600" cy="866852"/>
          </a:xfrm>
        </p:spPr>
        <p:txBody>
          <a:bodyPr>
            <a:normAutofit/>
          </a:bodyPr>
          <a:lstStyle/>
          <a:p>
            <a:pPr marL="0" indent="0">
              <a:buNone/>
            </a:pPr>
            <a:r>
              <a:rPr lang="es-ES" sz="1400" dirty="0"/>
              <a:t>Acceder a la sección Network &amp; Security → Security </a:t>
            </a:r>
            <a:r>
              <a:rPr lang="es-ES" sz="1400" dirty="0" err="1"/>
              <a:t>Groups</a:t>
            </a:r>
            <a:r>
              <a:rPr lang="es-ES" sz="1400" dirty="0"/>
              <a:t>. Crear un nuevo grupo de seguridad (</a:t>
            </a:r>
            <a:r>
              <a:rPr lang="es-ES" sz="1400" dirty="0" err="1"/>
              <a:t>SSH_HTTP_Any</a:t>
            </a:r>
            <a:r>
              <a:rPr lang="es-ES" sz="1400" dirty="0"/>
              <a:t>) para permitir el acceso a las instancias (</a:t>
            </a:r>
            <a:r>
              <a:rPr lang="es-ES" sz="1400" dirty="0" err="1"/>
              <a:t>inbound</a:t>
            </a:r>
            <a:r>
              <a:rPr lang="es-ES" sz="1400" dirty="0"/>
              <a:t>) por los puertos 22/</a:t>
            </a:r>
            <a:r>
              <a:rPr lang="es-ES" sz="1400" dirty="0" err="1"/>
              <a:t>tcp</a:t>
            </a:r>
            <a:r>
              <a:rPr lang="es-ES" sz="1400" dirty="0"/>
              <a:t> y 80/</a:t>
            </a:r>
            <a:r>
              <a:rPr lang="es-ES" sz="1400" dirty="0" err="1"/>
              <a:t>tcp</a:t>
            </a:r>
            <a:r>
              <a:rPr lang="es-ES" sz="1400" dirty="0"/>
              <a:t> desde cualquier dirección IP. </a:t>
            </a:r>
            <a:r>
              <a:rPr lang="es-ES" sz="1400" b="1" dirty="0"/>
              <a:t>Comprobar que se acepta todo el tráfico en las conexiones salientes (</a:t>
            </a:r>
            <a:r>
              <a:rPr lang="es-ES" sz="1400" b="1" dirty="0" err="1"/>
              <a:t>outbound</a:t>
            </a:r>
            <a:r>
              <a:rPr lang="es-ES" sz="1400" b="1" dirty="0"/>
              <a:t>).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10</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1.2 Creación de Grupo de Seguridad</a:t>
            </a:r>
          </a:p>
        </p:txBody>
      </p:sp>
      <p:pic>
        <p:nvPicPr>
          <p:cNvPr id="8" name="Imagen 7">
            <a:extLst>
              <a:ext uri="{FF2B5EF4-FFF2-40B4-BE49-F238E27FC236}">
                <a16:creationId xmlns:a16="http://schemas.microsoft.com/office/drawing/2014/main" id="{F02AEEB3-250A-4C0E-C5DA-83F57E34BF4D}"/>
              </a:ext>
            </a:extLst>
          </p:cNvPr>
          <p:cNvPicPr>
            <a:picLocks noChangeAspect="1"/>
          </p:cNvPicPr>
          <p:nvPr/>
        </p:nvPicPr>
        <p:blipFill rotWithShape="1">
          <a:blip r:embed="rId2"/>
          <a:srcRect t="5362" b="5508"/>
          <a:stretch/>
        </p:blipFill>
        <p:spPr>
          <a:xfrm>
            <a:off x="575094" y="2737123"/>
            <a:ext cx="11156830" cy="356808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AF18930D-1694-6ECE-C152-90E4E1E253C9}"/>
                  </a:ext>
                </a:extLst>
              </p14:cNvPr>
              <p14:cNvContentPartPr/>
              <p14:nvPr/>
            </p14:nvContentPartPr>
            <p14:xfrm>
              <a:off x="5077897" y="6170563"/>
              <a:ext cx="568800" cy="23400"/>
            </p14:xfrm>
          </p:contentPart>
        </mc:Choice>
        <mc:Fallback xmlns="">
          <p:pic>
            <p:nvPicPr>
              <p:cNvPr id="9" name="Entrada de lápiz 8">
                <a:extLst>
                  <a:ext uri="{FF2B5EF4-FFF2-40B4-BE49-F238E27FC236}">
                    <a16:creationId xmlns:a16="http://schemas.microsoft.com/office/drawing/2014/main" id="{AF18930D-1694-6ECE-C152-90E4E1E253C9}"/>
                  </a:ext>
                </a:extLst>
              </p:cNvPr>
              <p:cNvPicPr/>
              <p:nvPr/>
            </p:nvPicPr>
            <p:blipFill>
              <a:blip r:embed="rId4"/>
              <a:stretch>
                <a:fillRect/>
              </a:stretch>
            </p:blipFill>
            <p:spPr>
              <a:xfrm>
                <a:off x="5060257" y="6134563"/>
                <a:ext cx="604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2F602FC7-8D9C-0ABA-8F3B-4C7EC60C34F8}"/>
                  </a:ext>
                </a:extLst>
              </p14:cNvPr>
              <p14:cNvContentPartPr/>
              <p14:nvPr/>
            </p14:nvContentPartPr>
            <p14:xfrm>
              <a:off x="6538417" y="6146803"/>
              <a:ext cx="406800" cy="23760"/>
            </p14:xfrm>
          </p:contentPart>
        </mc:Choice>
        <mc:Fallback xmlns="">
          <p:pic>
            <p:nvPicPr>
              <p:cNvPr id="11" name="Entrada de lápiz 10">
                <a:extLst>
                  <a:ext uri="{FF2B5EF4-FFF2-40B4-BE49-F238E27FC236}">
                    <a16:creationId xmlns:a16="http://schemas.microsoft.com/office/drawing/2014/main" id="{2F602FC7-8D9C-0ABA-8F3B-4C7EC60C34F8}"/>
                  </a:ext>
                </a:extLst>
              </p:cNvPr>
              <p:cNvPicPr/>
              <p:nvPr/>
            </p:nvPicPr>
            <p:blipFill>
              <a:blip r:embed="rId6"/>
              <a:stretch>
                <a:fillRect/>
              </a:stretch>
            </p:blipFill>
            <p:spPr>
              <a:xfrm>
                <a:off x="6520777" y="6111163"/>
                <a:ext cx="4424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2FD883D6-FFCF-7AFD-7153-B4E51BC0356F}"/>
                  </a:ext>
                </a:extLst>
              </p14:cNvPr>
              <p14:cNvContentPartPr/>
              <p14:nvPr/>
            </p14:nvContentPartPr>
            <p14:xfrm>
              <a:off x="7867177" y="6142843"/>
              <a:ext cx="345240" cy="16920"/>
            </p14:xfrm>
          </p:contentPart>
        </mc:Choice>
        <mc:Fallback xmlns="">
          <p:pic>
            <p:nvPicPr>
              <p:cNvPr id="12" name="Entrada de lápiz 11">
                <a:extLst>
                  <a:ext uri="{FF2B5EF4-FFF2-40B4-BE49-F238E27FC236}">
                    <a16:creationId xmlns:a16="http://schemas.microsoft.com/office/drawing/2014/main" id="{2FD883D6-FFCF-7AFD-7153-B4E51BC0356F}"/>
                  </a:ext>
                </a:extLst>
              </p:cNvPr>
              <p:cNvPicPr/>
              <p:nvPr/>
            </p:nvPicPr>
            <p:blipFill>
              <a:blip r:embed="rId8"/>
              <a:stretch>
                <a:fillRect/>
              </a:stretch>
            </p:blipFill>
            <p:spPr>
              <a:xfrm>
                <a:off x="7849177" y="6107203"/>
                <a:ext cx="380880" cy="88560"/>
              </a:xfrm>
              <a:prstGeom prst="rect">
                <a:avLst/>
              </a:prstGeom>
            </p:spPr>
          </p:pic>
        </mc:Fallback>
      </mc:AlternateContent>
    </p:spTree>
    <p:extLst>
      <p:ext uri="{BB962C8B-B14F-4D97-AF65-F5344CB8AC3E}">
        <p14:creationId xmlns:p14="http://schemas.microsoft.com/office/powerpoint/2010/main" val="23488688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100</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1202867" y="1868110"/>
            <a:ext cx="10849433" cy="1169551"/>
          </a:xfrm>
          <a:prstGeom prst="rect">
            <a:avLst/>
          </a:prstGeom>
          <a:noFill/>
        </p:spPr>
        <p:txBody>
          <a:bodyPr wrap="square" rtlCol="0">
            <a:spAutoFit/>
          </a:bodyPr>
          <a:lstStyle/>
          <a:p>
            <a:r>
              <a:rPr lang="es-ES" sz="1400" dirty="0"/>
              <a:t>Comprobamos que se lanzan automáticamente las dos primeras instancias (las únicas que arrancarán). También podemos comprobar que las instancias se han registrado en el balanceador y que se reparte el tráfico web entre las mismas (accedemos al servicio a través del nombre de DNS del Balanceador </a:t>
            </a:r>
            <a:r>
              <a:rPr lang="es-ES" sz="1400" dirty="0" err="1"/>
              <a:t>ServicioWeb-elb</a:t>
            </a:r>
            <a:r>
              <a:rPr lang="es-ES" sz="1400" dirty="0"/>
              <a:t>). Todavía no hay escalado y sólo se lanzarán nuevas instancias si dejan de funcionar las actuales (podemos comprobarlo si terminamos alguna de ellas o detenemos su servicio HTTP; la pestaña de </a:t>
            </a:r>
            <a:r>
              <a:rPr lang="es-ES" sz="1400" dirty="0" err="1"/>
              <a:t>Activity</a:t>
            </a:r>
            <a:r>
              <a:rPr lang="es-ES" sz="1400" dirty="0"/>
              <a:t> nos informa del comportamiento del grupo de </a:t>
            </a:r>
            <a:r>
              <a:rPr lang="es-ES" sz="1400" dirty="0" err="1"/>
              <a:t>AutoEscalado</a:t>
            </a:r>
            <a:r>
              <a:rPr lang="es-ES" sz="1400" dirty="0"/>
              <a:t>). </a:t>
            </a:r>
            <a:endParaRPr lang="es-ES" sz="1400" dirty="0">
              <a:solidFill>
                <a:srgbClr val="FF0000"/>
              </a:solidFill>
            </a:endParaRPr>
          </a:p>
        </p:txBody>
      </p:sp>
      <p:sp>
        <p:nvSpPr>
          <p:cNvPr id="10" name="Título 2">
            <a:extLst>
              <a:ext uri="{FF2B5EF4-FFF2-40B4-BE49-F238E27FC236}">
                <a16:creationId xmlns:a16="http://schemas.microsoft.com/office/drawing/2014/main" id="{7C93724D-33F0-5B13-1511-198BA6B6E15D}"/>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pic>
        <p:nvPicPr>
          <p:cNvPr id="3" name="Imagen 2">
            <a:extLst>
              <a:ext uri="{FF2B5EF4-FFF2-40B4-BE49-F238E27FC236}">
                <a16:creationId xmlns:a16="http://schemas.microsoft.com/office/drawing/2014/main" id="{EF1E136B-F2E9-16B0-DABF-3C6F0A200C35}"/>
              </a:ext>
            </a:extLst>
          </p:cNvPr>
          <p:cNvPicPr>
            <a:picLocks noChangeAspect="1"/>
          </p:cNvPicPr>
          <p:nvPr/>
        </p:nvPicPr>
        <p:blipFill>
          <a:blip r:embed="rId3"/>
          <a:stretch>
            <a:fillRect/>
          </a:stretch>
        </p:blipFill>
        <p:spPr>
          <a:xfrm>
            <a:off x="1321940" y="3056533"/>
            <a:ext cx="3802510" cy="3350664"/>
          </a:xfrm>
          <a:prstGeom prst="rect">
            <a:avLst/>
          </a:prstGeom>
        </p:spPr>
      </p:pic>
      <p:pic>
        <p:nvPicPr>
          <p:cNvPr id="7" name="Imagen 6">
            <a:extLst>
              <a:ext uri="{FF2B5EF4-FFF2-40B4-BE49-F238E27FC236}">
                <a16:creationId xmlns:a16="http://schemas.microsoft.com/office/drawing/2014/main" id="{E994D122-D168-D16D-5842-F797F2434B11}"/>
              </a:ext>
            </a:extLst>
          </p:cNvPr>
          <p:cNvPicPr>
            <a:picLocks noChangeAspect="1"/>
          </p:cNvPicPr>
          <p:nvPr/>
        </p:nvPicPr>
        <p:blipFill rotWithShape="1">
          <a:blip r:embed="rId4"/>
          <a:srcRect b="12694"/>
          <a:stretch/>
        </p:blipFill>
        <p:spPr>
          <a:xfrm>
            <a:off x="5640200" y="2930224"/>
            <a:ext cx="3560337" cy="890116"/>
          </a:xfrm>
          <a:prstGeom prst="rect">
            <a:avLst/>
          </a:prstGeom>
        </p:spPr>
      </p:pic>
      <p:sp>
        <p:nvSpPr>
          <p:cNvPr id="8" name="CuadroTexto 7">
            <a:extLst>
              <a:ext uri="{FF2B5EF4-FFF2-40B4-BE49-F238E27FC236}">
                <a16:creationId xmlns:a16="http://schemas.microsoft.com/office/drawing/2014/main" id="{853C8A21-93BC-3A00-6C48-DD735AF5C00B}"/>
              </a:ext>
            </a:extLst>
          </p:cNvPr>
          <p:cNvSpPr txBox="1"/>
          <p:nvPr/>
        </p:nvSpPr>
        <p:spPr>
          <a:xfrm>
            <a:off x="9316850" y="3231813"/>
            <a:ext cx="2350580" cy="307777"/>
          </a:xfrm>
          <a:prstGeom prst="rect">
            <a:avLst/>
          </a:prstGeom>
          <a:noFill/>
        </p:spPr>
        <p:txBody>
          <a:bodyPr wrap="none" rtlCol="0">
            <a:spAutoFit/>
          </a:bodyPr>
          <a:lstStyle/>
          <a:p>
            <a:r>
              <a:rPr lang="es-ES" sz="1400" dirty="0"/>
              <a:t>Se crea una nueva instancia</a:t>
            </a:r>
          </a:p>
        </p:txBody>
      </p:sp>
      <p:pic>
        <p:nvPicPr>
          <p:cNvPr id="13" name="Imagen 12">
            <a:extLst>
              <a:ext uri="{FF2B5EF4-FFF2-40B4-BE49-F238E27FC236}">
                <a16:creationId xmlns:a16="http://schemas.microsoft.com/office/drawing/2014/main" id="{DB816603-8544-F03D-B968-DB2C8B41F53B}"/>
              </a:ext>
            </a:extLst>
          </p:cNvPr>
          <p:cNvPicPr>
            <a:picLocks noChangeAspect="1"/>
          </p:cNvPicPr>
          <p:nvPr/>
        </p:nvPicPr>
        <p:blipFill>
          <a:blip r:embed="rId5"/>
          <a:stretch>
            <a:fillRect/>
          </a:stretch>
        </p:blipFill>
        <p:spPr>
          <a:xfrm>
            <a:off x="5640200" y="4052873"/>
            <a:ext cx="5727700" cy="2191115"/>
          </a:xfrm>
          <a:prstGeom prst="rect">
            <a:avLst/>
          </a:prstGeom>
        </p:spPr>
      </p:pic>
      <p:sp>
        <p:nvSpPr>
          <p:cNvPr id="17" name="CuadroTexto 16">
            <a:extLst>
              <a:ext uri="{FF2B5EF4-FFF2-40B4-BE49-F238E27FC236}">
                <a16:creationId xmlns:a16="http://schemas.microsoft.com/office/drawing/2014/main" id="{229CCC47-9D1C-0DAE-C963-46082671F62C}"/>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5.4 Pruebas de Funcionamiento del Escalado</a:t>
            </a:r>
          </a:p>
        </p:txBody>
      </p:sp>
    </p:spTree>
    <p:extLst>
      <p:ext uri="{BB962C8B-B14F-4D97-AF65-F5344CB8AC3E}">
        <p14:creationId xmlns:p14="http://schemas.microsoft.com/office/powerpoint/2010/main" val="10423969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101</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27339" y="1860411"/>
            <a:ext cx="10849433" cy="954107"/>
          </a:xfrm>
          <a:prstGeom prst="rect">
            <a:avLst/>
          </a:prstGeom>
          <a:noFill/>
        </p:spPr>
        <p:txBody>
          <a:bodyPr wrap="square" rtlCol="0">
            <a:spAutoFit/>
          </a:bodyPr>
          <a:lstStyle/>
          <a:p>
            <a:r>
              <a:rPr lang="es-ES" sz="1400" dirty="0"/>
              <a:t>Vamos a modificar el grupo de auto escalado creado (</a:t>
            </a:r>
            <a:r>
              <a:rPr lang="es-ES" sz="1400" dirty="0" err="1"/>
              <a:t>ServicioWeb</a:t>
            </a:r>
            <a:r>
              <a:rPr lang="es-ES" sz="1400" dirty="0"/>
              <a:t>-as). Editamos los </a:t>
            </a:r>
            <a:r>
              <a:rPr lang="es-ES" sz="1400" dirty="0" err="1"/>
              <a:t>Group</a:t>
            </a:r>
            <a:r>
              <a:rPr lang="es-ES" sz="1400" dirty="0"/>
              <a:t> </a:t>
            </a:r>
            <a:r>
              <a:rPr lang="es-ES" sz="1400" dirty="0" err="1"/>
              <a:t>Details</a:t>
            </a:r>
            <a:r>
              <a:rPr lang="es-ES" sz="1400" dirty="0"/>
              <a:t> y mantenemos la capacidad mínima y deseada a 2 instancias, y aumentamos a 5 su capacidad máxima. Salvamos con </a:t>
            </a:r>
            <a:r>
              <a:rPr lang="es-ES" sz="1400" dirty="0" err="1"/>
              <a:t>Update</a:t>
            </a:r>
            <a:r>
              <a:rPr lang="es-ES" sz="1400" dirty="0"/>
              <a:t>. En la pestaña </a:t>
            </a:r>
            <a:r>
              <a:rPr lang="es-ES" sz="1400" dirty="0" err="1"/>
              <a:t>Automatic</a:t>
            </a:r>
            <a:r>
              <a:rPr lang="es-ES" sz="1400" dirty="0"/>
              <a:t> </a:t>
            </a:r>
            <a:r>
              <a:rPr lang="es-ES" sz="1400" dirty="0" err="1"/>
              <a:t>Scaling</a:t>
            </a:r>
            <a:r>
              <a:rPr lang="es-ES" sz="1400" dirty="0"/>
              <a:t> creamos una política dinámica de escalado. Seleccionamos su tipo en Target tracking </a:t>
            </a:r>
            <a:r>
              <a:rPr lang="es-ES" sz="1400" dirty="0" err="1"/>
              <a:t>scaling</a:t>
            </a:r>
            <a:r>
              <a:rPr lang="es-ES" sz="1400" dirty="0"/>
              <a:t>, le damos el nombre </a:t>
            </a:r>
            <a:r>
              <a:rPr lang="es-ES" sz="1400" dirty="0" err="1"/>
              <a:t>PoliticaEscalado</a:t>
            </a:r>
            <a:r>
              <a:rPr lang="es-ES" sz="1400" dirty="0"/>
              <a:t>, métrica de CPU y umbral de 50 (se activará cuando el consumo total de todas las instancias pase del 50%).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5.4 Pruebas de Funcionamiento del Escalado</a:t>
            </a:r>
          </a:p>
        </p:txBody>
      </p:sp>
      <p:sp>
        <p:nvSpPr>
          <p:cNvPr id="10" name="Título 2">
            <a:extLst>
              <a:ext uri="{FF2B5EF4-FFF2-40B4-BE49-F238E27FC236}">
                <a16:creationId xmlns:a16="http://schemas.microsoft.com/office/drawing/2014/main" id="{7C93724D-33F0-5B13-1511-198BA6B6E15D}"/>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pic>
        <p:nvPicPr>
          <p:cNvPr id="5" name="Imagen 4">
            <a:extLst>
              <a:ext uri="{FF2B5EF4-FFF2-40B4-BE49-F238E27FC236}">
                <a16:creationId xmlns:a16="http://schemas.microsoft.com/office/drawing/2014/main" id="{70783E16-0B00-1C27-A4A0-1AD8671843F9}"/>
              </a:ext>
            </a:extLst>
          </p:cNvPr>
          <p:cNvPicPr>
            <a:picLocks noChangeAspect="1"/>
          </p:cNvPicPr>
          <p:nvPr/>
        </p:nvPicPr>
        <p:blipFill>
          <a:blip r:embed="rId3"/>
          <a:stretch>
            <a:fillRect/>
          </a:stretch>
        </p:blipFill>
        <p:spPr>
          <a:xfrm>
            <a:off x="927339" y="2841674"/>
            <a:ext cx="6038850" cy="1883856"/>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Entrada de lápiz 10">
                <a:extLst>
                  <a:ext uri="{FF2B5EF4-FFF2-40B4-BE49-F238E27FC236}">
                    <a16:creationId xmlns:a16="http://schemas.microsoft.com/office/drawing/2014/main" id="{3FCA96D2-C6AC-197F-4836-FD85DBF0EE59}"/>
                  </a:ext>
                </a:extLst>
              </p14:cNvPr>
              <p14:cNvContentPartPr/>
              <p14:nvPr/>
            </p14:nvContentPartPr>
            <p14:xfrm>
              <a:off x="6126500" y="3211950"/>
              <a:ext cx="669600" cy="351000"/>
            </p14:xfrm>
          </p:contentPart>
        </mc:Choice>
        <mc:Fallback xmlns="">
          <p:pic>
            <p:nvPicPr>
              <p:cNvPr id="11" name="Entrada de lápiz 10">
                <a:extLst>
                  <a:ext uri="{FF2B5EF4-FFF2-40B4-BE49-F238E27FC236}">
                    <a16:creationId xmlns:a16="http://schemas.microsoft.com/office/drawing/2014/main" id="{3FCA96D2-C6AC-197F-4836-FD85DBF0EE59}"/>
                  </a:ext>
                </a:extLst>
              </p:cNvPr>
              <p:cNvPicPr/>
              <p:nvPr/>
            </p:nvPicPr>
            <p:blipFill>
              <a:blip r:embed="rId5"/>
              <a:stretch>
                <a:fillRect/>
              </a:stretch>
            </p:blipFill>
            <p:spPr>
              <a:xfrm>
                <a:off x="6108500" y="3194310"/>
                <a:ext cx="705240" cy="386640"/>
              </a:xfrm>
              <a:prstGeom prst="rect">
                <a:avLst/>
              </a:prstGeom>
            </p:spPr>
          </p:pic>
        </mc:Fallback>
      </mc:AlternateContent>
      <p:pic>
        <p:nvPicPr>
          <p:cNvPr id="16" name="Imagen 15">
            <a:extLst>
              <a:ext uri="{FF2B5EF4-FFF2-40B4-BE49-F238E27FC236}">
                <a16:creationId xmlns:a16="http://schemas.microsoft.com/office/drawing/2014/main" id="{C1697435-975F-BBC4-45F0-F2513C049E91}"/>
              </a:ext>
            </a:extLst>
          </p:cNvPr>
          <p:cNvPicPr>
            <a:picLocks noChangeAspect="1"/>
          </p:cNvPicPr>
          <p:nvPr/>
        </p:nvPicPr>
        <p:blipFill>
          <a:blip r:embed="rId6"/>
          <a:stretch>
            <a:fillRect/>
          </a:stretch>
        </p:blipFill>
        <p:spPr>
          <a:xfrm>
            <a:off x="6966189" y="2894281"/>
            <a:ext cx="4032011" cy="3619726"/>
          </a:xfrm>
          <a:prstGeom prst="rect">
            <a:avLst/>
          </a:prstGeom>
        </p:spPr>
      </p:pic>
    </p:spTree>
    <p:extLst>
      <p:ext uri="{BB962C8B-B14F-4D97-AF65-F5344CB8AC3E}">
        <p14:creationId xmlns:p14="http://schemas.microsoft.com/office/powerpoint/2010/main" val="20686442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102</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27339" y="1860411"/>
            <a:ext cx="10849433" cy="954107"/>
          </a:xfrm>
          <a:prstGeom prst="rect">
            <a:avLst/>
          </a:prstGeom>
          <a:noFill/>
        </p:spPr>
        <p:txBody>
          <a:bodyPr wrap="square" rtlCol="0">
            <a:spAutoFit/>
          </a:bodyPr>
          <a:lstStyle/>
          <a:p>
            <a:r>
              <a:rPr lang="es-ES" sz="1400" dirty="0"/>
              <a:t>Vamos a modificar el grupo de auto escalado creado (</a:t>
            </a:r>
            <a:r>
              <a:rPr lang="es-ES" sz="1400" dirty="0" err="1"/>
              <a:t>ServicioWeb</a:t>
            </a:r>
            <a:r>
              <a:rPr lang="es-ES" sz="1400" dirty="0"/>
              <a:t>-as). Editamos los </a:t>
            </a:r>
            <a:r>
              <a:rPr lang="es-ES" sz="1400" dirty="0" err="1"/>
              <a:t>Group</a:t>
            </a:r>
            <a:r>
              <a:rPr lang="es-ES" sz="1400" dirty="0"/>
              <a:t> </a:t>
            </a:r>
            <a:r>
              <a:rPr lang="es-ES" sz="1400" dirty="0" err="1"/>
              <a:t>Details</a:t>
            </a:r>
            <a:r>
              <a:rPr lang="es-ES" sz="1400" dirty="0"/>
              <a:t> y mantenemos la capacidad mínima y deseada a 2 instancias, y aumentamos a 5 su capacidad máxima. Salvamos con </a:t>
            </a:r>
            <a:r>
              <a:rPr lang="es-ES" sz="1400" dirty="0" err="1"/>
              <a:t>Update</a:t>
            </a:r>
            <a:r>
              <a:rPr lang="es-ES" sz="1400" dirty="0"/>
              <a:t>. En la pestaña </a:t>
            </a:r>
            <a:r>
              <a:rPr lang="es-ES" sz="1400" dirty="0" err="1"/>
              <a:t>Automatic</a:t>
            </a:r>
            <a:r>
              <a:rPr lang="es-ES" sz="1400" dirty="0"/>
              <a:t> </a:t>
            </a:r>
            <a:r>
              <a:rPr lang="es-ES" sz="1400" dirty="0" err="1"/>
              <a:t>Scaling</a:t>
            </a:r>
            <a:r>
              <a:rPr lang="es-ES" sz="1400" dirty="0"/>
              <a:t> creamos una política dinámica de escalado. Seleccionamos su tipo en Target tracking </a:t>
            </a:r>
            <a:r>
              <a:rPr lang="es-ES" sz="1400" dirty="0" err="1"/>
              <a:t>scaling</a:t>
            </a:r>
            <a:r>
              <a:rPr lang="es-ES" sz="1400" dirty="0"/>
              <a:t>, le damos el nombre </a:t>
            </a:r>
            <a:r>
              <a:rPr lang="es-ES" sz="1400" dirty="0" err="1"/>
              <a:t>PoliticaEscalado</a:t>
            </a:r>
            <a:r>
              <a:rPr lang="es-ES" sz="1400" dirty="0"/>
              <a:t>, métrica de CPU y umbral de 50 (se activará cuando el consumo total de todas las instancias pase del 50%).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5.4 Pruebas de Funcionamiento del Escalado</a:t>
            </a:r>
          </a:p>
        </p:txBody>
      </p:sp>
      <p:sp>
        <p:nvSpPr>
          <p:cNvPr id="10" name="Título 2">
            <a:extLst>
              <a:ext uri="{FF2B5EF4-FFF2-40B4-BE49-F238E27FC236}">
                <a16:creationId xmlns:a16="http://schemas.microsoft.com/office/drawing/2014/main" id="{7C93724D-33F0-5B13-1511-198BA6B6E15D}"/>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pic>
        <p:nvPicPr>
          <p:cNvPr id="18" name="Imagen 17">
            <a:extLst>
              <a:ext uri="{FF2B5EF4-FFF2-40B4-BE49-F238E27FC236}">
                <a16:creationId xmlns:a16="http://schemas.microsoft.com/office/drawing/2014/main" id="{1AC509F6-A526-14EF-A6CE-49727CFF71D7}"/>
              </a:ext>
            </a:extLst>
          </p:cNvPr>
          <p:cNvPicPr>
            <a:picLocks noChangeAspect="1"/>
          </p:cNvPicPr>
          <p:nvPr/>
        </p:nvPicPr>
        <p:blipFill>
          <a:blip r:embed="rId3"/>
          <a:stretch>
            <a:fillRect/>
          </a:stretch>
        </p:blipFill>
        <p:spPr>
          <a:xfrm>
            <a:off x="4163064" y="2813976"/>
            <a:ext cx="2962355" cy="3542917"/>
          </a:xfrm>
          <a:prstGeom prst="rect">
            <a:avLst/>
          </a:prstGeom>
        </p:spPr>
      </p:pic>
    </p:spTree>
    <p:extLst>
      <p:ext uri="{BB962C8B-B14F-4D97-AF65-F5344CB8AC3E}">
        <p14:creationId xmlns:p14="http://schemas.microsoft.com/office/powerpoint/2010/main" val="40837480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103</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27339" y="1860411"/>
            <a:ext cx="10849433" cy="954107"/>
          </a:xfrm>
          <a:prstGeom prst="rect">
            <a:avLst/>
          </a:prstGeom>
          <a:noFill/>
        </p:spPr>
        <p:txBody>
          <a:bodyPr wrap="square" rtlCol="0">
            <a:spAutoFit/>
          </a:bodyPr>
          <a:lstStyle/>
          <a:p>
            <a:r>
              <a:rPr lang="es-ES" sz="1400" dirty="0"/>
              <a:t>Podemos comprobar el funcionamiento del escalado abriendo una sesión SSH en las dos instancias iniciales y forzando un uso intensivo de la CPU con el programa stress, instalado previamente (</a:t>
            </a:r>
            <a:r>
              <a:rPr lang="es-ES" sz="1400" dirty="0" err="1"/>
              <a:t>ej</a:t>
            </a:r>
            <a:r>
              <a:rPr lang="es-ES" sz="1400" dirty="0"/>
              <a:t>: stress --</a:t>
            </a:r>
            <a:r>
              <a:rPr lang="es-ES" sz="1400" dirty="0" err="1"/>
              <a:t>cpu</a:t>
            </a:r>
            <a:r>
              <a:rPr lang="es-ES" sz="1400" dirty="0"/>
              <a:t> 1 --</a:t>
            </a:r>
            <a:r>
              <a:rPr lang="es-ES" sz="1400" dirty="0" err="1"/>
              <a:t>timeout</a:t>
            </a:r>
            <a:r>
              <a:rPr lang="es-ES" sz="1400" dirty="0"/>
              <a:t> 60m). Al aumentar el consumo de CPU el número de instancias debería aumentar a 4 o 5 (hay que esperar unos minutos: consultar el historial de actividad). Posteriormente, si desactivamos el programa de stress el número de instancias debería volver a bajar a 2 (paciencia, tarda bastante…).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5.4 Pruebas de Funcionamiento del Escalado</a:t>
            </a:r>
          </a:p>
        </p:txBody>
      </p:sp>
      <p:sp>
        <p:nvSpPr>
          <p:cNvPr id="10" name="Título 2">
            <a:extLst>
              <a:ext uri="{FF2B5EF4-FFF2-40B4-BE49-F238E27FC236}">
                <a16:creationId xmlns:a16="http://schemas.microsoft.com/office/drawing/2014/main" id="{7C93724D-33F0-5B13-1511-198BA6B6E15D}"/>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pic>
        <p:nvPicPr>
          <p:cNvPr id="3" name="Imagen 2">
            <a:extLst>
              <a:ext uri="{FF2B5EF4-FFF2-40B4-BE49-F238E27FC236}">
                <a16:creationId xmlns:a16="http://schemas.microsoft.com/office/drawing/2014/main" id="{F0D4520F-8C36-16B8-21E6-B35EF50D234A}"/>
              </a:ext>
            </a:extLst>
          </p:cNvPr>
          <p:cNvPicPr>
            <a:picLocks noChangeAspect="1"/>
          </p:cNvPicPr>
          <p:nvPr/>
        </p:nvPicPr>
        <p:blipFill rotWithShape="1">
          <a:blip r:embed="rId3"/>
          <a:srcRect b="14023"/>
          <a:stretch/>
        </p:blipFill>
        <p:spPr>
          <a:xfrm>
            <a:off x="1016746" y="3829776"/>
            <a:ext cx="9175004" cy="2284617"/>
          </a:xfrm>
          <a:prstGeom prst="rect">
            <a:avLst/>
          </a:prstGeom>
        </p:spPr>
      </p:pic>
      <p:pic>
        <p:nvPicPr>
          <p:cNvPr id="7" name="Imagen 6">
            <a:extLst>
              <a:ext uri="{FF2B5EF4-FFF2-40B4-BE49-F238E27FC236}">
                <a16:creationId xmlns:a16="http://schemas.microsoft.com/office/drawing/2014/main" id="{31577975-DDA8-990D-4DB7-C04E74E0076E}"/>
              </a:ext>
            </a:extLst>
          </p:cNvPr>
          <p:cNvPicPr>
            <a:picLocks noChangeAspect="1"/>
          </p:cNvPicPr>
          <p:nvPr/>
        </p:nvPicPr>
        <p:blipFill rotWithShape="1">
          <a:blip r:embed="rId4"/>
          <a:srcRect b="29961"/>
          <a:stretch/>
        </p:blipFill>
        <p:spPr>
          <a:xfrm>
            <a:off x="1016746" y="3054331"/>
            <a:ext cx="7136654" cy="565035"/>
          </a:xfrm>
          <a:prstGeom prst="rect">
            <a:avLst/>
          </a:prstGeom>
        </p:spPr>
      </p:pic>
    </p:spTree>
    <p:extLst>
      <p:ext uri="{BB962C8B-B14F-4D97-AF65-F5344CB8AC3E}">
        <p14:creationId xmlns:p14="http://schemas.microsoft.com/office/powerpoint/2010/main" val="2461091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104</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27339" y="1860411"/>
            <a:ext cx="10849433" cy="1600438"/>
          </a:xfrm>
          <a:prstGeom prst="rect">
            <a:avLst/>
          </a:prstGeom>
          <a:noFill/>
        </p:spPr>
        <p:txBody>
          <a:bodyPr wrap="square" rtlCol="0">
            <a:spAutoFit/>
          </a:bodyPr>
          <a:lstStyle/>
          <a:p>
            <a:r>
              <a:rPr lang="es-ES" sz="1400" dirty="0"/>
              <a:t>Podemos comprobar el funcionamiento del escalado abriendo una sesión SSH en las dos instancias iniciales y forzando un uso intensivo de la CPU con el programa stress, instalado previamente (</a:t>
            </a:r>
            <a:r>
              <a:rPr lang="es-ES" sz="1400" dirty="0" err="1"/>
              <a:t>ej</a:t>
            </a:r>
            <a:r>
              <a:rPr lang="es-ES" sz="1400" dirty="0"/>
              <a:t>: stress --</a:t>
            </a:r>
            <a:r>
              <a:rPr lang="es-ES" sz="1400" dirty="0" err="1"/>
              <a:t>cpu</a:t>
            </a:r>
            <a:r>
              <a:rPr lang="es-ES" sz="1400" dirty="0"/>
              <a:t> 1 --</a:t>
            </a:r>
            <a:r>
              <a:rPr lang="es-ES" sz="1400" dirty="0" err="1"/>
              <a:t>timeout</a:t>
            </a:r>
            <a:r>
              <a:rPr lang="es-ES" sz="1400" dirty="0"/>
              <a:t> 60m). Al aumentar el consumo de CPU el número de instancias debería aumentar a 4 o 5 (hay que esperar unos minutos: consultar el historial de actividad). Posteriormente, si desactivamos el programa de stress el número de instancias debería volver a bajar a 2 (paciencia, tarda bastante…). </a:t>
            </a:r>
          </a:p>
          <a:p>
            <a:endParaRPr lang="es-ES" sz="1400" dirty="0">
              <a:solidFill>
                <a:srgbClr val="FF0000"/>
              </a:solidFill>
            </a:endParaRPr>
          </a:p>
          <a:p>
            <a:r>
              <a:rPr lang="es-ES" sz="1400" dirty="0">
                <a:solidFill>
                  <a:srgbClr val="FF0000"/>
                </a:solidFill>
              </a:rPr>
              <a:t>Desactivamos stress:</a:t>
            </a:r>
          </a:p>
          <a:p>
            <a:r>
              <a:rPr lang="es-ES" sz="1400" dirty="0">
                <a:solidFill>
                  <a:srgbClr val="FF0000"/>
                </a:solidFill>
              </a:rPr>
              <a:t>Grupo </a:t>
            </a:r>
            <a:r>
              <a:rPr lang="es-ES" sz="1400" dirty="0" err="1">
                <a:solidFill>
                  <a:srgbClr val="FF0000"/>
                </a:solidFill>
              </a:rPr>
              <a:t>Autoescalado</a:t>
            </a:r>
            <a:r>
              <a:rPr lang="es-ES" sz="1400" dirty="0">
                <a:solidFill>
                  <a:srgbClr val="FF0000"/>
                </a:solidFill>
              </a:rPr>
              <a:t> &gt;&gt; </a:t>
            </a:r>
            <a:r>
              <a:rPr lang="es-ES" sz="1400" dirty="0" err="1">
                <a:solidFill>
                  <a:srgbClr val="FF0000"/>
                </a:solidFill>
              </a:rPr>
              <a:t>Monitoring</a:t>
            </a:r>
            <a:r>
              <a:rPr lang="es-ES" sz="1400" dirty="0">
                <a:solidFill>
                  <a:srgbClr val="FF0000"/>
                </a:solidFill>
              </a:rPr>
              <a:t>&gt;&gt; </a:t>
            </a:r>
            <a:r>
              <a:rPr lang="es-ES" sz="1400" dirty="0" err="1">
                <a:solidFill>
                  <a:srgbClr val="FF0000"/>
                </a:solidFill>
              </a:rPr>
              <a:t>Instance</a:t>
            </a:r>
            <a:r>
              <a:rPr lang="es-ES" sz="1400" dirty="0">
                <a:solidFill>
                  <a:srgbClr val="FF0000"/>
                </a:solidFill>
              </a:rPr>
              <a:t> </a:t>
            </a:r>
            <a:r>
              <a:rPr lang="es-ES" sz="1400" dirty="0" err="1">
                <a:solidFill>
                  <a:srgbClr val="FF0000"/>
                </a:solidFill>
              </a:rPr>
              <a:t>Managment</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5.4 Pruebas de Funcionamiento del Escalado</a:t>
            </a:r>
          </a:p>
        </p:txBody>
      </p:sp>
      <p:sp>
        <p:nvSpPr>
          <p:cNvPr id="10" name="Título 2">
            <a:extLst>
              <a:ext uri="{FF2B5EF4-FFF2-40B4-BE49-F238E27FC236}">
                <a16:creationId xmlns:a16="http://schemas.microsoft.com/office/drawing/2014/main" id="{7C93724D-33F0-5B13-1511-198BA6B6E15D}"/>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pic>
        <p:nvPicPr>
          <p:cNvPr id="5" name="Imagen 4">
            <a:extLst>
              <a:ext uri="{FF2B5EF4-FFF2-40B4-BE49-F238E27FC236}">
                <a16:creationId xmlns:a16="http://schemas.microsoft.com/office/drawing/2014/main" id="{C7377B30-6888-D17C-A8F0-C0D85B81C659}"/>
              </a:ext>
            </a:extLst>
          </p:cNvPr>
          <p:cNvPicPr>
            <a:picLocks noChangeAspect="1"/>
          </p:cNvPicPr>
          <p:nvPr/>
        </p:nvPicPr>
        <p:blipFill rotWithShape="1">
          <a:blip r:embed="rId3"/>
          <a:srcRect b="12655"/>
          <a:stretch/>
        </p:blipFill>
        <p:spPr>
          <a:xfrm>
            <a:off x="699433" y="3540612"/>
            <a:ext cx="9667242" cy="2698751"/>
          </a:xfrm>
          <a:prstGeom prst="rect">
            <a:avLst/>
          </a:prstGeom>
        </p:spPr>
      </p:pic>
    </p:spTree>
    <p:extLst>
      <p:ext uri="{BB962C8B-B14F-4D97-AF65-F5344CB8AC3E}">
        <p14:creationId xmlns:p14="http://schemas.microsoft.com/office/powerpoint/2010/main" val="3956825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105</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27339" y="1860411"/>
            <a:ext cx="10849433" cy="523220"/>
          </a:xfrm>
          <a:prstGeom prst="rect">
            <a:avLst/>
          </a:prstGeom>
          <a:noFill/>
        </p:spPr>
        <p:txBody>
          <a:bodyPr wrap="square" rtlCol="0">
            <a:spAutoFit/>
          </a:bodyPr>
          <a:lstStyle/>
          <a:p>
            <a:r>
              <a:rPr lang="es-ES" sz="1400" dirty="0" err="1"/>
              <a:t>na</a:t>
            </a:r>
            <a:r>
              <a:rPr lang="es-ES" sz="1400" dirty="0"/>
              <a:t> vez completado el apartado eliminar el Grupo de auto escalado creado (se terminarán todas las instancias del grupo, aunque el proceso es lento). Eliminar también el balanceador, el grupo de destinatarios, y la plantilla de lanzamiento.</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a:t> 5.5 Eliminación de Recursos de </a:t>
            </a:r>
            <a:r>
              <a:rPr lang="es-ES" sz="1600" i="1" dirty="0" err="1"/>
              <a:t>Autoescalado</a:t>
            </a:r>
            <a:endParaRPr lang="es-ES" sz="1600" i="1" dirty="0"/>
          </a:p>
        </p:txBody>
      </p:sp>
      <p:sp>
        <p:nvSpPr>
          <p:cNvPr id="10" name="Título 2">
            <a:extLst>
              <a:ext uri="{FF2B5EF4-FFF2-40B4-BE49-F238E27FC236}">
                <a16:creationId xmlns:a16="http://schemas.microsoft.com/office/drawing/2014/main" id="{7C93724D-33F0-5B13-1511-198BA6B6E15D}"/>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pic>
        <p:nvPicPr>
          <p:cNvPr id="3" name="Imagen 2">
            <a:extLst>
              <a:ext uri="{FF2B5EF4-FFF2-40B4-BE49-F238E27FC236}">
                <a16:creationId xmlns:a16="http://schemas.microsoft.com/office/drawing/2014/main" id="{CE47EDEA-0BEE-B3BC-CDFE-28DD7965E32E}"/>
              </a:ext>
            </a:extLst>
          </p:cNvPr>
          <p:cNvPicPr>
            <a:picLocks noChangeAspect="1"/>
          </p:cNvPicPr>
          <p:nvPr/>
        </p:nvPicPr>
        <p:blipFill>
          <a:blip r:embed="rId3"/>
          <a:stretch>
            <a:fillRect/>
          </a:stretch>
        </p:blipFill>
        <p:spPr>
          <a:xfrm>
            <a:off x="927339" y="2624136"/>
            <a:ext cx="4744161" cy="2018067"/>
          </a:xfrm>
          <a:prstGeom prst="rect">
            <a:avLst/>
          </a:prstGeom>
        </p:spPr>
      </p:pic>
      <p:pic>
        <p:nvPicPr>
          <p:cNvPr id="8" name="Imagen 7">
            <a:extLst>
              <a:ext uri="{FF2B5EF4-FFF2-40B4-BE49-F238E27FC236}">
                <a16:creationId xmlns:a16="http://schemas.microsoft.com/office/drawing/2014/main" id="{24BB9036-A401-927F-6282-25CE998C1414}"/>
              </a:ext>
            </a:extLst>
          </p:cNvPr>
          <p:cNvPicPr>
            <a:picLocks noChangeAspect="1"/>
          </p:cNvPicPr>
          <p:nvPr/>
        </p:nvPicPr>
        <p:blipFill>
          <a:blip r:embed="rId4"/>
          <a:stretch>
            <a:fillRect/>
          </a:stretch>
        </p:blipFill>
        <p:spPr>
          <a:xfrm>
            <a:off x="5864621" y="2624136"/>
            <a:ext cx="5783743" cy="2018068"/>
          </a:xfrm>
          <a:prstGeom prst="rect">
            <a:avLst/>
          </a:prstGeom>
        </p:spPr>
      </p:pic>
      <p:pic>
        <p:nvPicPr>
          <p:cNvPr id="12" name="Imagen 11">
            <a:extLst>
              <a:ext uri="{FF2B5EF4-FFF2-40B4-BE49-F238E27FC236}">
                <a16:creationId xmlns:a16="http://schemas.microsoft.com/office/drawing/2014/main" id="{1EF2BE5B-A62F-A293-2C00-0E25A0309056}"/>
              </a:ext>
            </a:extLst>
          </p:cNvPr>
          <p:cNvPicPr>
            <a:picLocks noChangeAspect="1"/>
          </p:cNvPicPr>
          <p:nvPr/>
        </p:nvPicPr>
        <p:blipFill rotWithShape="1">
          <a:blip r:embed="rId5"/>
          <a:srcRect b="11509"/>
          <a:stretch/>
        </p:blipFill>
        <p:spPr>
          <a:xfrm>
            <a:off x="768682" y="4938437"/>
            <a:ext cx="5061473" cy="1121677"/>
          </a:xfrm>
          <a:prstGeom prst="rect">
            <a:avLst/>
          </a:prstGeom>
        </p:spPr>
      </p:pic>
      <p:pic>
        <p:nvPicPr>
          <p:cNvPr id="16" name="Imagen 15">
            <a:extLst>
              <a:ext uri="{FF2B5EF4-FFF2-40B4-BE49-F238E27FC236}">
                <a16:creationId xmlns:a16="http://schemas.microsoft.com/office/drawing/2014/main" id="{74D62310-6479-1D8B-8CF7-734DD44D5805}"/>
              </a:ext>
            </a:extLst>
          </p:cNvPr>
          <p:cNvPicPr>
            <a:picLocks noChangeAspect="1"/>
          </p:cNvPicPr>
          <p:nvPr/>
        </p:nvPicPr>
        <p:blipFill>
          <a:blip r:embed="rId6"/>
          <a:stretch>
            <a:fillRect/>
          </a:stretch>
        </p:blipFill>
        <p:spPr>
          <a:xfrm>
            <a:off x="5864621" y="5016278"/>
            <a:ext cx="6003801" cy="1134156"/>
          </a:xfrm>
          <a:prstGeom prst="rect">
            <a:avLst/>
          </a:prstGeom>
        </p:spPr>
      </p:pic>
    </p:spTree>
    <p:extLst>
      <p:ext uri="{BB962C8B-B14F-4D97-AF65-F5344CB8AC3E}">
        <p14:creationId xmlns:p14="http://schemas.microsoft.com/office/powerpoint/2010/main" val="19824316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64734C-E20B-7E92-8BFD-9A25F76B946B}"/>
              </a:ext>
            </a:extLst>
          </p:cNvPr>
          <p:cNvSpPr>
            <a:spLocks noGrp="1"/>
          </p:cNvSpPr>
          <p:nvPr>
            <p:ph type="ctrTitle"/>
          </p:nvPr>
        </p:nvSpPr>
        <p:spPr>
          <a:xfrm>
            <a:off x="4077419" y="609601"/>
            <a:ext cx="4179570" cy="759580"/>
          </a:xfrm>
        </p:spPr>
        <p:txBody>
          <a:bodyPr/>
          <a:lstStyle/>
          <a:p>
            <a:r>
              <a:rPr lang="es-ES" dirty="0"/>
              <a:t>Comentarios </a:t>
            </a:r>
            <a:r>
              <a:rPr lang="es-ES" dirty="0" err="1"/>
              <a:t>teo</a:t>
            </a:r>
            <a:endParaRPr lang="es-ES" dirty="0"/>
          </a:p>
        </p:txBody>
      </p:sp>
      <p:sp>
        <p:nvSpPr>
          <p:cNvPr id="3" name="Subtítulo 2">
            <a:extLst>
              <a:ext uri="{FF2B5EF4-FFF2-40B4-BE49-F238E27FC236}">
                <a16:creationId xmlns:a16="http://schemas.microsoft.com/office/drawing/2014/main" id="{A64FA724-6032-E106-5391-7A9D5AA5A6A7}"/>
              </a:ext>
            </a:extLst>
          </p:cNvPr>
          <p:cNvSpPr>
            <a:spLocks noGrp="1"/>
          </p:cNvSpPr>
          <p:nvPr>
            <p:ph type="subTitle" idx="1"/>
          </p:nvPr>
        </p:nvSpPr>
        <p:spPr>
          <a:xfrm>
            <a:off x="3519577" y="2530415"/>
            <a:ext cx="7993811" cy="3554083"/>
          </a:xfrm>
        </p:spPr>
        <p:txBody>
          <a:bodyPr>
            <a:normAutofit/>
          </a:bodyPr>
          <a:lstStyle/>
          <a:p>
            <a:r>
              <a:rPr lang="es-ES" dirty="0"/>
              <a:t>•Apartado 3.1. Hay una errata en la definición del nuevo grupo de seguridad (</a:t>
            </a:r>
            <a:r>
              <a:rPr lang="es-ES" dirty="0" err="1"/>
              <a:t>SSH_HTTP_Internal</a:t>
            </a:r>
            <a:r>
              <a:rPr lang="es-ES" dirty="0"/>
              <a:t>). Las direcciones origen deberían ser 172.31.0.0/16 (aparecen como 172.131.0.0/16). Imagino que lo has corregido más adelante.</a:t>
            </a:r>
          </a:p>
          <a:p>
            <a:r>
              <a:rPr lang="es-ES" dirty="0"/>
              <a:t>•Apartado 4.1. El primer bloque libre es el 172.31.96.0/24, aunque has usado el bloque 172.31.128.0/24. No afecta al resto del ejercicio.</a:t>
            </a:r>
          </a:p>
          <a:p>
            <a:r>
              <a:rPr lang="es-ES" dirty="0"/>
              <a:t>•Apartado 4.6. La ACL funciona, pero no se atiene estrictamente al enunciado. Se trata de limitar el acceso HTTP a la red privada desde la red interna donde se encuentra el servidor “público”, permitiendo el acceso por SSH. Ahora se impide el acceso HTTP desde la IP pública desde la que estás conectada a Internet (3.226.131.34) y sólo permite el acceso por SSH desde esa misma dirección IP.</a:t>
            </a:r>
          </a:p>
          <a:p>
            <a:endParaRPr lang="es-ES" dirty="0"/>
          </a:p>
        </p:txBody>
      </p:sp>
      <p:sp>
        <p:nvSpPr>
          <p:cNvPr id="4" name="Marcador de fecha 3">
            <a:extLst>
              <a:ext uri="{FF2B5EF4-FFF2-40B4-BE49-F238E27FC236}">
                <a16:creationId xmlns:a16="http://schemas.microsoft.com/office/drawing/2014/main" id="{9E7E0006-9456-FAEB-371A-E5830EF1CD69}"/>
              </a:ext>
            </a:extLst>
          </p:cNvPr>
          <p:cNvSpPr>
            <a:spLocks noGrp="1"/>
          </p:cNvSpPr>
          <p:nvPr>
            <p:ph type="dt" sz="half" idx="10"/>
          </p:nvPr>
        </p:nvSpPr>
        <p:spPr/>
        <p:txBody>
          <a:bodyPr/>
          <a:lstStyle/>
          <a:p>
            <a:pPr rtl="0"/>
            <a:r>
              <a:rPr lang="es-ES" noProof="0" dirty="0"/>
              <a:t>2024</a:t>
            </a:r>
          </a:p>
        </p:txBody>
      </p:sp>
      <p:sp>
        <p:nvSpPr>
          <p:cNvPr id="5" name="Marcador de pie de página 4">
            <a:extLst>
              <a:ext uri="{FF2B5EF4-FFF2-40B4-BE49-F238E27FC236}">
                <a16:creationId xmlns:a16="http://schemas.microsoft.com/office/drawing/2014/main" id="{4D3F05AE-14EF-A39F-A147-ADE0E69691A7}"/>
              </a:ext>
            </a:extLst>
          </p:cNvPr>
          <p:cNvSpPr>
            <a:spLocks noGrp="1"/>
          </p:cNvSpPr>
          <p:nvPr>
            <p:ph type="ftr" sz="quarter" idx="11"/>
          </p:nvPr>
        </p:nvSpPr>
        <p:spPr/>
        <p:txBody>
          <a:bodyPr/>
          <a:lstStyle/>
          <a:p>
            <a:pPr rtl="0"/>
            <a:r>
              <a:rPr lang="es-ES" noProof="0" dirty="0"/>
              <a:t>PR6 - AWS I </a:t>
            </a:r>
          </a:p>
        </p:txBody>
      </p:sp>
      <p:sp>
        <p:nvSpPr>
          <p:cNvPr id="6" name="Marcador de número de diapositiva 5">
            <a:extLst>
              <a:ext uri="{FF2B5EF4-FFF2-40B4-BE49-F238E27FC236}">
                <a16:creationId xmlns:a16="http://schemas.microsoft.com/office/drawing/2014/main" id="{449FE9AC-20CD-4951-862C-49B3D1C11214}"/>
              </a:ext>
            </a:extLst>
          </p:cNvPr>
          <p:cNvSpPr>
            <a:spLocks noGrp="1"/>
          </p:cNvSpPr>
          <p:nvPr>
            <p:ph type="sldNum" sz="quarter" idx="12"/>
          </p:nvPr>
        </p:nvSpPr>
        <p:spPr/>
        <p:txBody>
          <a:bodyPr/>
          <a:lstStyle/>
          <a:p>
            <a:pPr rtl="0"/>
            <a:fld id="{B5CEABB6-07DC-46E8-9B57-56EC44A396E5}" type="slidenum">
              <a:rPr lang="es-ES" noProof="0" smtClean="0"/>
              <a:t>106</a:t>
            </a:fld>
            <a:endParaRPr lang="es-ES" noProof="0"/>
          </a:p>
        </p:txBody>
      </p:sp>
    </p:spTree>
    <p:extLst>
      <p:ext uri="{BB962C8B-B14F-4D97-AF65-F5344CB8AC3E}">
        <p14:creationId xmlns:p14="http://schemas.microsoft.com/office/powerpoint/2010/main" val="2180484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0515600" cy="866852"/>
          </a:xfrm>
        </p:spPr>
        <p:txBody>
          <a:bodyPr>
            <a:normAutofit/>
          </a:bodyPr>
          <a:lstStyle/>
          <a:p>
            <a:pPr marL="0" indent="0">
              <a:buNone/>
            </a:pPr>
            <a:r>
              <a:rPr lang="es-ES" sz="1400" dirty="0"/>
              <a:t>En la consola VPC (</a:t>
            </a:r>
            <a:r>
              <a:rPr lang="es-ES" sz="1400" dirty="0" err="1"/>
              <a:t>Services</a:t>
            </a:r>
            <a:r>
              <a:rPr lang="es-ES" sz="1400" dirty="0"/>
              <a:t> → </a:t>
            </a:r>
            <a:r>
              <a:rPr lang="es-ES" sz="1400" dirty="0" err="1"/>
              <a:t>Networking</a:t>
            </a:r>
            <a:r>
              <a:rPr lang="es-ES" sz="1400" dirty="0"/>
              <a:t> &amp; Content </a:t>
            </a:r>
            <a:r>
              <a:rPr lang="es-ES" sz="1400" dirty="0" err="1"/>
              <a:t>Delivery</a:t>
            </a:r>
            <a:r>
              <a:rPr lang="es-ES" sz="1400" dirty="0"/>
              <a:t> → VPC) comprobar el direccionamiento IPv4 asignado a nuestra VPC y a las subredes definidas (una por cada zona de disponibilidad de la Región). Consultar también la tabla de rutas existente y el nombre del </a:t>
            </a:r>
            <a:r>
              <a:rPr lang="es-ES" sz="1400" dirty="0" err="1"/>
              <a:t>router</a:t>
            </a:r>
            <a:r>
              <a:rPr lang="es-ES" sz="1400" dirty="0"/>
              <a:t> por defecto en la VPC existente. </a:t>
            </a:r>
            <a:endParaRPr lang="es-ES" sz="1400" b="1"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11</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1.3 Comprobación de VPC y Subredes</a:t>
            </a:r>
          </a:p>
        </p:txBody>
      </p:sp>
      <p:pic>
        <p:nvPicPr>
          <p:cNvPr id="7" name="Imagen 6">
            <a:extLst>
              <a:ext uri="{FF2B5EF4-FFF2-40B4-BE49-F238E27FC236}">
                <a16:creationId xmlns:a16="http://schemas.microsoft.com/office/drawing/2014/main" id="{C4D0037F-CB63-1142-39A4-261C8170EC29}"/>
              </a:ext>
            </a:extLst>
          </p:cNvPr>
          <p:cNvPicPr>
            <a:picLocks noChangeAspect="1"/>
          </p:cNvPicPr>
          <p:nvPr/>
        </p:nvPicPr>
        <p:blipFill>
          <a:blip r:embed="rId2"/>
          <a:stretch>
            <a:fillRect/>
          </a:stretch>
        </p:blipFill>
        <p:spPr>
          <a:xfrm>
            <a:off x="1042358" y="3334079"/>
            <a:ext cx="1886213" cy="1962424"/>
          </a:xfrm>
          <a:prstGeom prst="rect">
            <a:avLst/>
          </a:prstGeom>
        </p:spPr>
      </p:pic>
      <p:pic>
        <p:nvPicPr>
          <p:cNvPr id="13" name="Imagen 12">
            <a:extLst>
              <a:ext uri="{FF2B5EF4-FFF2-40B4-BE49-F238E27FC236}">
                <a16:creationId xmlns:a16="http://schemas.microsoft.com/office/drawing/2014/main" id="{EE6AE501-0A6E-0333-386F-B9ADBC3096F6}"/>
              </a:ext>
            </a:extLst>
          </p:cNvPr>
          <p:cNvPicPr>
            <a:picLocks noChangeAspect="1"/>
          </p:cNvPicPr>
          <p:nvPr/>
        </p:nvPicPr>
        <p:blipFill>
          <a:blip r:embed="rId3"/>
          <a:stretch>
            <a:fillRect/>
          </a:stretch>
        </p:blipFill>
        <p:spPr>
          <a:xfrm>
            <a:off x="3368930" y="3334079"/>
            <a:ext cx="8364117" cy="1810003"/>
          </a:xfrm>
          <a:prstGeom prst="rect">
            <a:avLst/>
          </a:prstGeom>
        </p:spPr>
      </p:pic>
      <p:sp>
        <p:nvSpPr>
          <p:cNvPr id="14" name="Marcador de SmartArt 1">
            <a:extLst>
              <a:ext uri="{FF2B5EF4-FFF2-40B4-BE49-F238E27FC236}">
                <a16:creationId xmlns:a16="http://schemas.microsoft.com/office/drawing/2014/main" id="{50EC0CB5-A2C8-E4AB-1C9C-C69E96E32429}"/>
              </a:ext>
            </a:extLst>
          </p:cNvPr>
          <p:cNvSpPr txBox="1">
            <a:spLocks/>
          </p:cNvSpPr>
          <p:nvPr/>
        </p:nvSpPr>
        <p:spPr>
          <a:xfrm>
            <a:off x="927339" y="2884975"/>
            <a:ext cx="10515600" cy="301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Comprobar direccionamiento de mi VPC</a:t>
            </a:r>
          </a:p>
        </p:txBody>
      </p:sp>
    </p:spTree>
    <p:extLst>
      <p:ext uri="{BB962C8B-B14F-4D97-AF65-F5344CB8AC3E}">
        <p14:creationId xmlns:p14="http://schemas.microsoft.com/office/powerpoint/2010/main" val="3043946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0515600" cy="866852"/>
          </a:xfrm>
        </p:spPr>
        <p:txBody>
          <a:bodyPr>
            <a:normAutofit/>
          </a:bodyPr>
          <a:lstStyle/>
          <a:p>
            <a:pPr marL="0" indent="0">
              <a:buNone/>
            </a:pPr>
            <a:r>
              <a:rPr lang="es-ES" sz="1400" dirty="0"/>
              <a:t>En la consola VPC (</a:t>
            </a:r>
            <a:r>
              <a:rPr lang="es-ES" sz="1400" dirty="0" err="1"/>
              <a:t>Services</a:t>
            </a:r>
            <a:r>
              <a:rPr lang="es-ES" sz="1400" dirty="0"/>
              <a:t> → </a:t>
            </a:r>
            <a:r>
              <a:rPr lang="es-ES" sz="1400" dirty="0" err="1"/>
              <a:t>Networking</a:t>
            </a:r>
            <a:r>
              <a:rPr lang="es-ES" sz="1400" dirty="0"/>
              <a:t> &amp; Content </a:t>
            </a:r>
            <a:r>
              <a:rPr lang="es-ES" sz="1400" dirty="0" err="1"/>
              <a:t>Delivery</a:t>
            </a:r>
            <a:r>
              <a:rPr lang="es-ES" sz="1400" dirty="0"/>
              <a:t> → VPC) comprobar el direccionamiento IPv4 asignado a nuestra VPC y a las subredes definidas (una por cada zona de disponibilidad de la Región). Consultar también la tabla de rutas existente y el nombre del </a:t>
            </a:r>
            <a:r>
              <a:rPr lang="es-ES" sz="1400" dirty="0" err="1"/>
              <a:t>router</a:t>
            </a:r>
            <a:r>
              <a:rPr lang="es-ES" sz="1400" dirty="0"/>
              <a:t> por defecto en la VPC existente. </a:t>
            </a:r>
            <a:endParaRPr lang="es-ES" sz="1400" b="1"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12</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1.3 Comprobación de VPC y Subredes</a:t>
            </a:r>
          </a:p>
        </p:txBody>
      </p:sp>
      <p:sp>
        <p:nvSpPr>
          <p:cNvPr id="14" name="Marcador de SmartArt 1">
            <a:extLst>
              <a:ext uri="{FF2B5EF4-FFF2-40B4-BE49-F238E27FC236}">
                <a16:creationId xmlns:a16="http://schemas.microsoft.com/office/drawing/2014/main" id="{50EC0CB5-A2C8-E4AB-1C9C-C69E96E32429}"/>
              </a:ext>
            </a:extLst>
          </p:cNvPr>
          <p:cNvSpPr txBox="1">
            <a:spLocks/>
          </p:cNvSpPr>
          <p:nvPr/>
        </p:nvSpPr>
        <p:spPr>
          <a:xfrm>
            <a:off x="927339" y="2884975"/>
            <a:ext cx="10515600" cy="301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Comprobar subredes definidas</a:t>
            </a:r>
          </a:p>
        </p:txBody>
      </p:sp>
      <p:pic>
        <p:nvPicPr>
          <p:cNvPr id="8" name="Imagen 7">
            <a:extLst>
              <a:ext uri="{FF2B5EF4-FFF2-40B4-BE49-F238E27FC236}">
                <a16:creationId xmlns:a16="http://schemas.microsoft.com/office/drawing/2014/main" id="{499C8E49-EF6C-BBE9-F826-575AF48340E9}"/>
              </a:ext>
            </a:extLst>
          </p:cNvPr>
          <p:cNvPicPr>
            <a:picLocks noChangeAspect="1"/>
          </p:cNvPicPr>
          <p:nvPr/>
        </p:nvPicPr>
        <p:blipFill>
          <a:blip r:embed="rId2"/>
          <a:stretch>
            <a:fillRect/>
          </a:stretch>
        </p:blipFill>
        <p:spPr>
          <a:xfrm>
            <a:off x="990599" y="3284986"/>
            <a:ext cx="1886213" cy="2191056"/>
          </a:xfrm>
          <a:prstGeom prst="rect">
            <a:avLst/>
          </a:prstGeom>
        </p:spPr>
      </p:pic>
      <p:pic>
        <p:nvPicPr>
          <p:cNvPr id="10" name="Imagen 9">
            <a:extLst>
              <a:ext uri="{FF2B5EF4-FFF2-40B4-BE49-F238E27FC236}">
                <a16:creationId xmlns:a16="http://schemas.microsoft.com/office/drawing/2014/main" id="{87F4CBB4-4C0B-5CDF-A409-11793DFA6222}"/>
              </a:ext>
            </a:extLst>
          </p:cNvPr>
          <p:cNvPicPr>
            <a:picLocks noChangeAspect="1"/>
          </p:cNvPicPr>
          <p:nvPr/>
        </p:nvPicPr>
        <p:blipFill>
          <a:blip r:embed="rId3"/>
          <a:stretch>
            <a:fillRect/>
          </a:stretch>
        </p:blipFill>
        <p:spPr>
          <a:xfrm>
            <a:off x="3329583" y="3284986"/>
            <a:ext cx="8253027" cy="2380962"/>
          </a:xfrm>
          <a:prstGeom prst="rect">
            <a:avLst/>
          </a:prstGeom>
        </p:spPr>
      </p:pic>
    </p:spTree>
    <p:extLst>
      <p:ext uri="{BB962C8B-B14F-4D97-AF65-F5344CB8AC3E}">
        <p14:creationId xmlns:p14="http://schemas.microsoft.com/office/powerpoint/2010/main" val="524094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0515600" cy="866852"/>
          </a:xfrm>
        </p:spPr>
        <p:txBody>
          <a:bodyPr>
            <a:normAutofit/>
          </a:bodyPr>
          <a:lstStyle/>
          <a:p>
            <a:pPr marL="0" indent="0">
              <a:buNone/>
            </a:pPr>
            <a:r>
              <a:rPr lang="es-ES" sz="1400" dirty="0"/>
              <a:t>En la consola VPC (</a:t>
            </a:r>
            <a:r>
              <a:rPr lang="es-ES" sz="1400" dirty="0" err="1"/>
              <a:t>Services</a:t>
            </a:r>
            <a:r>
              <a:rPr lang="es-ES" sz="1400" dirty="0"/>
              <a:t> → </a:t>
            </a:r>
            <a:r>
              <a:rPr lang="es-ES" sz="1400" dirty="0" err="1"/>
              <a:t>Networking</a:t>
            </a:r>
            <a:r>
              <a:rPr lang="es-ES" sz="1400" dirty="0"/>
              <a:t> &amp; Content </a:t>
            </a:r>
            <a:r>
              <a:rPr lang="es-ES" sz="1400" dirty="0" err="1"/>
              <a:t>Delivery</a:t>
            </a:r>
            <a:r>
              <a:rPr lang="es-ES" sz="1400" dirty="0"/>
              <a:t> → VPC) comprobar el direccionamiento IPv4 asignado a nuestra VPC y a las subredes definidas (una por cada zona de disponibilidad de la Región). Consultar también la tabla de rutas existente y el nombre del </a:t>
            </a:r>
            <a:r>
              <a:rPr lang="es-ES" sz="1400" dirty="0" err="1"/>
              <a:t>router</a:t>
            </a:r>
            <a:r>
              <a:rPr lang="es-ES" sz="1400" dirty="0"/>
              <a:t> por defecto en la VPC existente. </a:t>
            </a:r>
            <a:endParaRPr lang="es-ES" sz="1400" b="1"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13</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1.3 Comprobación de VPC y Subredes</a:t>
            </a:r>
          </a:p>
        </p:txBody>
      </p:sp>
      <p:sp>
        <p:nvSpPr>
          <p:cNvPr id="14" name="Marcador de SmartArt 1">
            <a:extLst>
              <a:ext uri="{FF2B5EF4-FFF2-40B4-BE49-F238E27FC236}">
                <a16:creationId xmlns:a16="http://schemas.microsoft.com/office/drawing/2014/main" id="{50EC0CB5-A2C8-E4AB-1C9C-C69E96E32429}"/>
              </a:ext>
            </a:extLst>
          </p:cNvPr>
          <p:cNvSpPr txBox="1">
            <a:spLocks/>
          </p:cNvSpPr>
          <p:nvPr/>
        </p:nvSpPr>
        <p:spPr>
          <a:xfrm>
            <a:off x="975908" y="2871705"/>
            <a:ext cx="2247182" cy="301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Tabla de rutas existentes</a:t>
            </a:r>
          </a:p>
        </p:txBody>
      </p:sp>
      <p:pic>
        <p:nvPicPr>
          <p:cNvPr id="7" name="Imagen 6">
            <a:extLst>
              <a:ext uri="{FF2B5EF4-FFF2-40B4-BE49-F238E27FC236}">
                <a16:creationId xmlns:a16="http://schemas.microsoft.com/office/drawing/2014/main" id="{455C53B3-7CD2-F4EA-F596-54C620D7DEA1}"/>
              </a:ext>
            </a:extLst>
          </p:cNvPr>
          <p:cNvPicPr>
            <a:picLocks noChangeAspect="1"/>
          </p:cNvPicPr>
          <p:nvPr/>
        </p:nvPicPr>
        <p:blipFill>
          <a:blip r:embed="rId2"/>
          <a:stretch>
            <a:fillRect/>
          </a:stretch>
        </p:blipFill>
        <p:spPr>
          <a:xfrm>
            <a:off x="975908" y="3427525"/>
            <a:ext cx="1924319" cy="2419688"/>
          </a:xfrm>
          <a:prstGeom prst="rect">
            <a:avLst/>
          </a:prstGeom>
        </p:spPr>
      </p:pic>
      <p:pic>
        <p:nvPicPr>
          <p:cNvPr id="11" name="Imagen 10">
            <a:extLst>
              <a:ext uri="{FF2B5EF4-FFF2-40B4-BE49-F238E27FC236}">
                <a16:creationId xmlns:a16="http://schemas.microsoft.com/office/drawing/2014/main" id="{3E27762C-55C4-EE1E-984C-EAE3AAD41151}"/>
              </a:ext>
            </a:extLst>
          </p:cNvPr>
          <p:cNvPicPr>
            <a:picLocks noChangeAspect="1"/>
          </p:cNvPicPr>
          <p:nvPr/>
        </p:nvPicPr>
        <p:blipFill>
          <a:blip r:embed="rId3"/>
          <a:stretch>
            <a:fillRect/>
          </a:stretch>
        </p:blipFill>
        <p:spPr>
          <a:xfrm>
            <a:off x="3306792" y="2685793"/>
            <a:ext cx="8724181" cy="741732"/>
          </a:xfrm>
          <a:prstGeom prst="rect">
            <a:avLst/>
          </a:prstGeom>
        </p:spPr>
      </p:pic>
      <p:pic>
        <p:nvPicPr>
          <p:cNvPr id="13" name="Imagen 12">
            <a:extLst>
              <a:ext uri="{FF2B5EF4-FFF2-40B4-BE49-F238E27FC236}">
                <a16:creationId xmlns:a16="http://schemas.microsoft.com/office/drawing/2014/main" id="{2DD90242-53C1-5BED-BFA2-B264B06C772F}"/>
              </a:ext>
            </a:extLst>
          </p:cNvPr>
          <p:cNvPicPr>
            <a:picLocks noChangeAspect="1"/>
          </p:cNvPicPr>
          <p:nvPr/>
        </p:nvPicPr>
        <p:blipFill>
          <a:blip r:embed="rId4"/>
          <a:stretch>
            <a:fillRect/>
          </a:stretch>
        </p:blipFill>
        <p:spPr>
          <a:xfrm>
            <a:off x="3306792" y="3558530"/>
            <a:ext cx="5936726" cy="2784482"/>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Entrada de lápiz 15">
                <a:extLst>
                  <a:ext uri="{FF2B5EF4-FFF2-40B4-BE49-F238E27FC236}">
                    <a16:creationId xmlns:a16="http://schemas.microsoft.com/office/drawing/2014/main" id="{A11895CF-9672-1AA0-0BB2-55AFAC7C3488}"/>
                  </a:ext>
                </a:extLst>
              </p14:cNvPr>
              <p14:cNvContentPartPr/>
              <p14:nvPr/>
            </p14:nvContentPartPr>
            <p14:xfrm>
              <a:off x="5635108" y="5684453"/>
              <a:ext cx="1170000" cy="248400"/>
            </p14:xfrm>
          </p:contentPart>
        </mc:Choice>
        <mc:Fallback xmlns="">
          <p:pic>
            <p:nvPicPr>
              <p:cNvPr id="16" name="Entrada de lápiz 15">
                <a:extLst>
                  <a:ext uri="{FF2B5EF4-FFF2-40B4-BE49-F238E27FC236}">
                    <a16:creationId xmlns:a16="http://schemas.microsoft.com/office/drawing/2014/main" id="{A11895CF-9672-1AA0-0BB2-55AFAC7C3488}"/>
                  </a:ext>
                </a:extLst>
              </p:cNvPr>
              <p:cNvPicPr/>
              <p:nvPr/>
            </p:nvPicPr>
            <p:blipFill>
              <a:blip r:embed="rId6"/>
              <a:stretch>
                <a:fillRect/>
              </a:stretch>
            </p:blipFill>
            <p:spPr>
              <a:xfrm>
                <a:off x="5617468" y="5666453"/>
                <a:ext cx="12056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Entrada de lápiz 16">
                <a:extLst>
                  <a:ext uri="{FF2B5EF4-FFF2-40B4-BE49-F238E27FC236}">
                    <a16:creationId xmlns:a16="http://schemas.microsoft.com/office/drawing/2014/main" id="{4D2E8C8C-5672-35DB-638A-545643277525}"/>
                  </a:ext>
                </a:extLst>
              </p14:cNvPr>
              <p14:cNvContentPartPr/>
              <p14:nvPr/>
            </p14:nvContentPartPr>
            <p14:xfrm>
              <a:off x="6740017" y="5106403"/>
              <a:ext cx="3054960" cy="621720"/>
            </p14:xfrm>
          </p:contentPart>
        </mc:Choice>
        <mc:Fallback xmlns="">
          <p:pic>
            <p:nvPicPr>
              <p:cNvPr id="17" name="Entrada de lápiz 16">
                <a:extLst>
                  <a:ext uri="{FF2B5EF4-FFF2-40B4-BE49-F238E27FC236}">
                    <a16:creationId xmlns:a16="http://schemas.microsoft.com/office/drawing/2014/main" id="{4D2E8C8C-5672-35DB-638A-545643277525}"/>
                  </a:ext>
                </a:extLst>
              </p:cNvPr>
              <p:cNvPicPr/>
              <p:nvPr/>
            </p:nvPicPr>
            <p:blipFill>
              <a:blip r:embed="rId8"/>
              <a:stretch>
                <a:fillRect/>
              </a:stretch>
            </p:blipFill>
            <p:spPr>
              <a:xfrm>
                <a:off x="6722017" y="5088763"/>
                <a:ext cx="3090600" cy="657360"/>
              </a:xfrm>
              <a:prstGeom prst="rect">
                <a:avLst/>
              </a:prstGeom>
            </p:spPr>
          </p:pic>
        </mc:Fallback>
      </mc:AlternateContent>
      <p:sp>
        <p:nvSpPr>
          <p:cNvPr id="18" name="Marcador de SmartArt 1">
            <a:extLst>
              <a:ext uri="{FF2B5EF4-FFF2-40B4-BE49-F238E27FC236}">
                <a16:creationId xmlns:a16="http://schemas.microsoft.com/office/drawing/2014/main" id="{4392C910-CD33-9036-76CC-00D193152C05}"/>
              </a:ext>
            </a:extLst>
          </p:cNvPr>
          <p:cNvSpPr txBox="1">
            <a:spLocks/>
          </p:cNvSpPr>
          <p:nvPr/>
        </p:nvSpPr>
        <p:spPr>
          <a:xfrm>
            <a:off x="9944818" y="5031184"/>
            <a:ext cx="2247182" cy="301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err="1">
                <a:solidFill>
                  <a:srgbClr val="FF0000"/>
                </a:solidFill>
              </a:rPr>
              <a:t>Router</a:t>
            </a:r>
            <a:r>
              <a:rPr lang="es-ES" sz="1400" dirty="0">
                <a:solidFill>
                  <a:srgbClr val="FF0000"/>
                </a:solidFill>
              </a:rPr>
              <a:t> por defecto</a:t>
            </a:r>
          </a:p>
        </p:txBody>
      </p:sp>
    </p:spTree>
    <p:extLst>
      <p:ext uri="{BB962C8B-B14F-4D97-AF65-F5344CB8AC3E}">
        <p14:creationId xmlns:p14="http://schemas.microsoft.com/office/powerpoint/2010/main" val="30206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0515600" cy="1068461"/>
          </a:xfrm>
        </p:spPr>
        <p:txBody>
          <a:bodyPr>
            <a:noAutofit/>
          </a:bodyPr>
          <a:lstStyle/>
          <a:p>
            <a:pPr marL="0" indent="0">
              <a:buNone/>
            </a:pPr>
            <a:r>
              <a:rPr lang="es-ES" sz="1400" dirty="0"/>
              <a:t>Nuevamente en la consola EC2 lanzar una primera instancia </a:t>
            </a:r>
            <a:r>
              <a:rPr lang="es-ES" sz="1400" dirty="0" err="1"/>
              <a:t>PruebasWeb</a:t>
            </a:r>
            <a:r>
              <a:rPr lang="es-ES" sz="1400" dirty="0"/>
              <a:t> con una Amazon Linux AMI y tipo t2.micro (forma parte de la capa gratuita), con almacenamiento EBS de 8 GB (el contenido es persistente, aunque podemos eliminarlo automáticamente al finalizar la instancia). Arrancaremos la instancia en una de las redes “públicas” existentes (son las subredes predeterminadas, y existe una por zona de disponibilidad), y tendrá asociada un IP pública (elástica). Usará el grupo de seguridad </a:t>
            </a:r>
            <a:r>
              <a:rPr lang="es-ES" sz="1400" dirty="0" err="1"/>
              <a:t>SSH_HTTP_Any</a:t>
            </a:r>
            <a:r>
              <a:rPr lang="es-ES" sz="1400" dirty="0"/>
              <a:t> y la pública de </a:t>
            </a:r>
            <a:r>
              <a:rPr lang="es-ES" sz="1400" dirty="0" err="1"/>
              <a:t>ClavesPractica</a:t>
            </a:r>
            <a:r>
              <a:rPr lang="es-ES" sz="1400" dirty="0"/>
              <a:t>. Lanzar la instancia. Tras un par de minutos la máquina estará operativa. </a:t>
            </a:r>
            <a:endParaRPr lang="es-ES" sz="1400" b="1"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14</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1.4 Lanzamiento de Instancia </a:t>
            </a:r>
            <a:r>
              <a:rPr lang="es-ES" sz="1600" i="1" dirty="0" err="1"/>
              <a:t>PruebasWeb</a:t>
            </a:r>
            <a:endParaRPr lang="es-ES" sz="1600" i="1" dirty="0"/>
          </a:p>
        </p:txBody>
      </p:sp>
      <p:sp>
        <p:nvSpPr>
          <p:cNvPr id="5" name="CuadroTexto 4">
            <a:extLst>
              <a:ext uri="{FF2B5EF4-FFF2-40B4-BE49-F238E27FC236}">
                <a16:creationId xmlns:a16="http://schemas.microsoft.com/office/drawing/2014/main" id="{F71FF693-0DFC-671D-EDEE-791183BA743C}"/>
              </a:ext>
            </a:extLst>
          </p:cNvPr>
          <p:cNvSpPr txBox="1"/>
          <p:nvPr/>
        </p:nvSpPr>
        <p:spPr>
          <a:xfrm>
            <a:off x="927339" y="3028353"/>
            <a:ext cx="10212238" cy="307777"/>
          </a:xfrm>
          <a:prstGeom prst="rect">
            <a:avLst/>
          </a:prstGeom>
          <a:noFill/>
        </p:spPr>
        <p:txBody>
          <a:bodyPr wrap="square">
            <a:spAutoFit/>
          </a:bodyPr>
          <a:lstStyle/>
          <a:p>
            <a:r>
              <a:rPr lang="es-ES" sz="1400" dirty="0" err="1"/>
              <a:t>Services</a:t>
            </a:r>
            <a:r>
              <a:rPr lang="es-ES" sz="1400" dirty="0"/>
              <a:t> → Compute → EC2 → </a:t>
            </a:r>
            <a:r>
              <a:rPr lang="es-ES" sz="1400" dirty="0" err="1"/>
              <a:t>Instances</a:t>
            </a:r>
            <a:r>
              <a:rPr lang="es-ES" sz="1400" dirty="0"/>
              <a:t> → </a:t>
            </a:r>
            <a:r>
              <a:rPr lang="es-ES" sz="1400" dirty="0" err="1"/>
              <a:t>Launch</a:t>
            </a:r>
            <a:r>
              <a:rPr lang="es-ES" sz="1400" dirty="0"/>
              <a:t> </a:t>
            </a:r>
            <a:r>
              <a:rPr lang="es-ES" sz="1400" dirty="0" err="1"/>
              <a:t>Instances</a:t>
            </a:r>
            <a:endParaRPr lang="es-ES" sz="1400" dirty="0"/>
          </a:p>
        </p:txBody>
      </p:sp>
      <p:pic>
        <p:nvPicPr>
          <p:cNvPr id="12" name="Imagen 11">
            <a:extLst>
              <a:ext uri="{FF2B5EF4-FFF2-40B4-BE49-F238E27FC236}">
                <a16:creationId xmlns:a16="http://schemas.microsoft.com/office/drawing/2014/main" id="{3FB20E15-C41E-5E00-9A42-02D8D545F84A}"/>
              </a:ext>
            </a:extLst>
          </p:cNvPr>
          <p:cNvPicPr>
            <a:picLocks noChangeAspect="1"/>
          </p:cNvPicPr>
          <p:nvPr/>
        </p:nvPicPr>
        <p:blipFill>
          <a:blip r:embed="rId2"/>
          <a:stretch>
            <a:fillRect/>
          </a:stretch>
        </p:blipFill>
        <p:spPr>
          <a:xfrm>
            <a:off x="1034091" y="3538110"/>
            <a:ext cx="3348499" cy="2762678"/>
          </a:xfrm>
          <a:prstGeom prst="rect">
            <a:avLst/>
          </a:prstGeom>
        </p:spPr>
      </p:pic>
      <p:pic>
        <p:nvPicPr>
          <p:cNvPr id="16" name="Imagen 15">
            <a:extLst>
              <a:ext uri="{FF2B5EF4-FFF2-40B4-BE49-F238E27FC236}">
                <a16:creationId xmlns:a16="http://schemas.microsoft.com/office/drawing/2014/main" id="{F999CC44-30C9-0D1C-85CA-0802E5FEA515}"/>
              </a:ext>
            </a:extLst>
          </p:cNvPr>
          <p:cNvPicPr>
            <a:picLocks noChangeAspect="1"/>
          </p:cNvPicPr>
          <p:nvPr/>
        </p:nvPicPr>
        <p:blipFill>
          <a:blip r:embed="rId3"/>
          <a:stretch>
            <a:fillRect/>
          </a:stretch>
        </p:blipFill>
        <p:spPr>
          <a:xfrm>
            <a:off x="4729162" y="3519037"/>
            <a:ext cx="3233151" cy="2781751"/>
          </a:xfrm>
          <a:prstGeom prst="rect">
            <a:avLst/>
          </a:prstGeom>
        </p:spPr>
      </p:pic>
      <p:pic>
        <p:nvPicPr>
          <p:cNvPr id="18" name="Imagen 17">
            <a:extLst>
              <a:ext uri="{FF2B5EF4-FFF2-40B4-BE49-F238E27FC236}">
                <a16:creationId xmlns:a16="http://schemas.microsoft.com/office/drawing/2014/main" id="{E22BE420-5247-89C0-7DC0-02BFDDB03958}"/>
              </a:ext>
            </a:extLst>
          </p:cNvPr>
          <p:cNvPicPr>
            <a:picLocks noChangeAspect="1"/>
          </p:cNvPicPr>
          <p:nvPr/>
        </p:nvPicPr>
        <p:blipFill>
          <a:blip r:embed="rId4"/>
          <a:stretch>
            <a:fillRect/>
          </a:stretch>
        </p:blipFill>
        <p:spPr>
          <a:xfrm>
            <a:off x="8452301" y="2990850"/>
            <a:ext cx="3144476" cy="3502025"/>
          </a:xfrm>
          <a:prstGeom prst="rect">
            <a:avLst/>
          </a:prstGeom>
        </p:spPr>
      </p:pic>
      <p:sp>
        <p:nvSpPr>
          <p:cNvPr id="19" name="CuadroTexto 18">
            <a:extLst>
              <a:ext uri="{FF2B5EF4-FFF2-40B4-BE49-F238E27FC236}">
                <a16:creationId xmlns:a16="http://schemas.microsoft.com/office/drawing/2014/main" id="{C6465AC4-81FF-BD32-F8C9-F417A6A2D88A}"/>
              </a:ext>
            </a:extLst>
          </p:cNvPr>
          <p:cNvSpPr txBox="1"/>
          <p:nvPr/>
        </p:nvSpPr>
        <p:spPr>
          <a:xfrm>
            <a:off x="7721839" y="135172"/>
            <a:ext cx="5111511" cy="276999"/>
          </a:xfrm>
          <a:prstGeom prst="rect">
            <a:avLst/>
          </a:prstGeom>
          <a:noFill/>
        </p:spPr>
        <p:txBody>
          <a:bodyPr wrap="square">
            <a:spAutoFit/>
          </a:bodyPr>
          <a:lstStyle/>
          <a:p>
            <a:r>
              <a:rPr lang="es-ES" sz="1200" dirty="0">
                <a:solidFill>
                  <a:srgbClr val="FF0000"/>
                </a:solidFill>
              </a:rPr>
              <a:t>Nota: El grupo </a:t>
            </a:r>
            <a:r>
              <a:rPr lang="es-ES" sz="1200" dirty="0" err="1">
                <a:solidFill>
                  <a:srgbClr val="FF0000"/>
                </a:solidFill>
              </a:rPr>
              <a:t>SSH_HTTP_Any</a:t>
            </a:r>
            <a:r>
              <a:rPr lang="es-ES" sz="1200" dirty="0">
                <a:solidFill>
                  <a:srgbClr val="FF0000"/>
                </a:solidFill>
              </a:rPr>
              <a:t> lo he llamado PR6_SecurityGroup</a:t>
            </a:r>
          </a:p>
        </p:txBody>
      </p:sp>
    </p:spTree>
    <p:extLst>
      <p:ext uri="{BB962C8B-B14F-4D97-AF65-F5344CB8AC3E}">
        <p14:creationId xmlns:p14="http://schemas.microsoft.com/office/powerpoint/2010/main" val="433582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0515600" cy="1068461"/>
          </a:xfrm>
        </p:spPr>
        <p:txBody>
          <a:bodyPr>
            <a:noAutofit/>
          </a:bodyPr>
          <a:lstStyle/>
          <a:p>
            <a:pPr marL="0" indent="0">
              <a:buNone/>
            </a:pPr>
            <a:r>
              <a:rPr lang="es-ES" sz="1400" dirty="0"/>
              <a:t>Nuevamente en la consola EC2 lanzar una primera instancia </a:t>
            </a:r>
            <a:r>
              <a:rPr lang="es-ES" sz="1400" dirty="0" err="1"/>
              <a:t>PruebasWeb</a:t>
            </a:r>
            <a:r>
              <a:rPr lang="es-ES" sz="1400" dirty="0"/>
              <a:t> con una Amazon Linux AMI y tipo t2.micro (forma parte de la capa gratuita), con almacenamiento EBS de 8 GB (el contenido es persistente, aunque podemos eliminarlo automáticamente al finalizar la instancia). Arrancaremos la instancia en una de las redes “públicas” existentes (son las subredes predeterminadas, y existe una por zona de disponibilidad), y tendrá asociada un IP pública (elástica). Usará el grupo de seguridad </a:t>
            </a:r>
            <a:r>
              <a:rPr lang="es-ES" sz="1400" dirty="0" err="1"/>
              <a:t>SSH_HTTP_Any</a:t>
            </a:r>
            <a:r>
              <a:rPr lang="es-ES" sz="1400" dirty="0"/>
              <a:t> y la pública de </a:t>
            </a:r>
            <a:r>
              <a:rPr lang="es-ES" sz="1400" dirty="0" err="1"/>
              <a:t>ClavesPractica</a:t>
            </a:r>
            <a:r>
              <a:rPr lang="es-ES" sz="1400" dirty="0"/>
              <a:t>. Lanzar la instancia. Tras un par de minutos la máquina estará operativa. </a:t>
            </a:r>
            <a:endParaRPr lang="es-ES" sz="1400" b="1"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15</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1.4 Lanzamiento de Instancia </a:t>
            </a:r>
            <a:r>
              <a:rPr lang="es-ES" sz="1600" i="1" dirty="0" err="1"/>
              <a:t>PruebasWeb</a:t>
            </a:r>
            <a:endParaRPr lang="es-ES" sz="1600" i="1" dirty="0"/>
          </a:p>
        </p:txBody>
      </p:sp>
      <p:sp>
        <p:nvSpPr>
          <p:cNvPr id="5" name="CuadroTexto 4">
            <a:extLst>
              <a:ext uri="{FF2B5EF4-FFF2-40B4-BE49-F238E27FC236}">
                <a16:creationId xmlns:a16="http://schemas.microsoft.com/office/drawing/2014/main" id="{F71FF693-0DFC-671D-EDEE-791183BA743C}"/>
              </a:ext>
            </a:extLst>
          </p:cNvPr>
          <p:cNvSpPr txBox="1"/>
          <p:nvPr/>
        </p:nvSpPr>
        <p:spPr>
          <a:xfrm>
            <a:off x="927339" y="3028353"/>
            <a:ext cx="10212238" cy="307777"/>
          </a:xfrm>
          <a:prstGeom prst="rect">
            <a:avLst/>
          </a:prstGeom>
          <a:noFill/>
        </p:spPr>
        <p:txBody>
          <a:bodyPr wrap="square">
            <a:spAutoFit/>
          </a:bodyPr>
          <a:lstStyle/>
          <a:p>
            <a:r>
              <a:rPr lang="es-ES" sz="1400" dirty="0" err="1"/>
              <a:t>Services</a:t>
            </a:r>
            <a:r>
              <a:rPr lang="es-ES" sz="1400" dirty="0"/>
              <a:t> → Compute → EC2 → </a:t>
            </a:r>
            <a:r>
              <a:rPr lang="es-ES" sz="1400" dirty="0" err="1"/>
              <a:t>Instances</a:t>
            </a:r>
            <a:r>
              <a:rPr lang="es-ES" sz="1400" dirty="0"/>
              <a:t> → </a:t>
            </a:r>
            <a:r>
              <a:rPr lang="es-ES" sz="1400" dirty="0" err="1"/>
              <a:t>Launch</a:t>
            </a:r>
            <a:r>
              <a:rPr lang="es-ES" sz="1400" dirty="0"/>
              <a:t> </a:t>
            </a:r>
            <a:r>
              <a:rPr lang="es-ES" sz="1400" dirty="0" err="1"/>
              <a:t>Instances</a:t>
            </a:r>
            <a:endParaRPr lang="es-ES" sz="1400" dirty="0"/>
          </a:p>
        </p:txBody>
      </p:sp>
      <p:pic>
        <p:nvPicPr>
          <p:cNvPr id="12" name="Imagen 11">
            <a:extLst>
              <a:ext uri="{FF2B5EF4-FFF2-40B4-BE49-F238E27FC236}">
                <a16:creationId xmlns:a16="http://schemas.microsoft.com/office/drawing/2014/main" id="{3FB20E15-C41E-5E00-9A42-02D8D545F84A}"/>
              </a:ext>
            </a:extLst>
          </p:cNvPr>
          <p:cNvPicPr>
            <a:picLocks noChangeAspect="1"/>
          </p:cNvPicPr>
          <p:nvPr/>
        </p:nvPicPr>
        <p:blipFill>
          <a:blip r:embed="rId2"/>
          <a:stretch>
            <a:fillRect/>
          </a:stretch>
        </p:blipFill>
        <p:spPr>
          <a:xfrm>
            <a:off x="1034091" y="3538110"/>
            <a:ext cx="3348499" cy="2762678"/>
          </a:xfrm>
          <a:prstGeom prst="rect">
            <a:avLst/>
          </a:prstGeom>
        </p:spPr>
      </p:pic>
      <p:pic>
        <p:nvPicPr>
          <p:cNvPr id="16" name="Imagen 15">
            <a:extLst>
              <a:ext uri="{FF2B5EF4-FFF2-40B4-BE49-F238E27FC236}">
                <a16:creationId xmlns:a16="http://schemas.microsoft.com/office/drawing/2014/main" id="{F999CC44-30C9-0D1C-85CA-0802E5FEA515}"/>
              </a:ext>
            </a:extLst>
          </p:cNvPr>
          <p:cNvPicPr>
            <a:picLocks noChangeAspect="1"/>
          </p:cNvPicPr>
          <p:nvPr/>
        </p:nvPicPr>
        <p:blipFill>
          <a:blip r:embed="rId3"/>
          <a:stretch>
            <a:fillRect/>
          </a:stretch>
        </p:blipFill>
        <p:spPr>
          <a:xfrm>
            <a:off x="4729162" y="3519037"/>
            <a:ext cx="3233151" cy="2781751"/>
          </a:xfrm>
          <a:prstGeom prst="rect">
            <a:avLst/>
          </a:prstGeom>
        </p:spPr>
      </p:pic>
      <p:pic>
        <p:nvPicPr>
          <p:cNvPr id="18" name="Imagen 17">
            <a:extLst>
              <a:ext uri="{FF2B5EF4-FFF2-40B4-BE49-F238E27FC236}">
                <a16:creationId xmlns:a16="http://schemas.microsoft.com/office/drawing/2014/main" id="{E22BE420-5247-89C0-7DC0-02BFDDB03958}"/>
              </a:ext>
            </a:extLst>
          </p:cNvPr>
          <p:cNvPicPr>
            <a:picLocks noChangeAspect="1"/>
          </p:cNvPicPr>
          <p:nvPr/>
        </p:nvPicPr>
        <p:blipFill>
          <a:blip r:embed="rId4"/>
          <a:stretch>
            <a:fillRect/>
          </a:stretch>
        </p:blipFill>
        <p:spPr>
          <a:xfrm>
            <a:off x="8452301" y="2990850"/>
            <a:ext cx="3144476" cy="3502025"/>
          </a:xfrm>
          <a:prstGeom prst="rect">
            <a:avLst/>
          </a:prstGeom>
        </p:spPr>
      </p:pic>
      <p:sp>
        <p:nvSpPr>
          <p:cNvPr id="19" name="CuadroTexto 18">
            <a:extLst>
              <a:ext uri="{FF2B5EF4-FFF2-40B4-BE49-F238E27FC236}">
                <a16:creationId xmlns:a16="http://schemas.microsoft.com/office/drawing/2014/main" id="{C6465AC4-81FF-BD32-F8C9-F417A6A2D88A}"/>
              </a:ext>
            </a:extLst>
          </p:cNvPr>
          <p:cNvSpPr txBox="1"/>
          <p:nvPr/>
        </p:nvSpPr>
        <p:spPr>
          <a:xfrm>
            <a:off x="7721839" y="135172"/>
            <a:ext cx="5111511" cy="276999"/>
          </a:xfrm>
          <a:prstGeom prst="rect">
            <a:avLst/>
          </a:prstGeom>
          <a:noFill/>
        </p:spPr>
        <p:txBody>
          <a:bodyPr wrap="square">
            <a:spAutoFit/>
          </a:bodyPr>
          <a:lstStyle/>
          <a:p>
            <a:r>
              <a:rPr lang="es-ES" sz="1200" dirty="0">
                <a:solidFill>
                  <a:srgbClr val="FF0000"/>
                </a:solidFill>
              </a:rPr>
              <a:t>Nota: El grupo </a:t>
            </a:r>
            <a:r>
              <a:rPr lang="es-ES" sz="1200" dirty="0" err="1">
                <a:solidFill>
                  <a:srgbClr val="FF0000"/>
                </a:solidFill>
              </a:rPr>
              <a:t>SSH_HTTP_Any</a:t>
            </a:r>
            <a:r>
              <a:rPr lang="es-ES" sz="1200" dirty="0">
                <a:solidFill>
                  <a:srgbClr val="FF0000"/>
                </a:solidFill>
              </a:rPr>
              <a:t> lo he llamado PR6_SecurityGroup</a:t>
            </a:r>
          </a:p>
        </p:txBody>
      </p:sp>
    </p:spTree>
    <p:extLst>
      <p:ext uri="{BB962C8B-B14F-4D97-AF65-F5344CB8AC3E}">
        <p14:creationId xmlns:p14="http://schemas.microsoft.com/office/powerpoint/2010/main" val="3214885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0515600" cy="1068461"/>
          </a:xfrm>
        </p:spPr>
        <p:txBody>
          <a:bodyPr>
            <a:noAutofit/>
          </a:bodyPr>
          <a:lstStyle/>
          <a:p>
            <a:pPr marL="0" indent="0">
              <a:buNone/>
            </a:pPr>
            <a:r>
              <a:rPr lang="es-ES" sz="1400" dirty="0"/>
              <a:t>Nuevamente en la consola EC2 lanzar una primera instancia </a:t>
            </a:r>
            <a:r>
              <a:rPr lang="es-ES" sz="1400" dirty="0" err="1"/>
              <a:t>PruebasWeb</a:t>
            </a:r>
            <a:r>
              <a:rPr lang="es-ES" sz="1400" dirty="0"/>
              <a:t> con una Amazon Linux AMI y tipo t2.micro (forma parte de la capa gratuita), con almacenamiento EBS de 8 GB (el contenido es persistente, aunque podemos eliminarlo automáticamente al finalizar la instancia). Arrancaremos la instancia en una de las redes “públicas” existentes (son las subredes predeterminadas, y existe una por zona de disponibilidad), y tendrá asociada un IP pública (elástica). Usará el grupo de seguridad </a:t>
            </a:r>
            <a:r>
              <a:rPr lang="es-ES" sz="1400" dirty="0" err="1"/>
              <a:t>SSH_HTTP_Any</a:t>
            </a:r>
            <a:r>
              <a:rPr lang="es-ES" sz="1400" dirty="0"/>
              <a:t> y la pública de </a:t>
            </a:r>
            <a:r>
              <a:rPr lang="es-ES" sz="1400" dirty="0" err="1"/>
              <a:t>ClavesPractica</a:t>
            </a:r>
            <a:r>
              <a:rPr lang="es-ES" sz="1400" dirty="0"/>
              <a:t>. Lanzar la instancia. Tras un par de minutos la máquina estará operativa. </a:t>
            </a:r>
            <a:endParaRPr lang="es-ES" sz="1400" b="1"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16</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1.4 Lanzamiento de Instancia </a:t>
            </a:r>
            <a:r>
              <a:rPr lang="es-ES" sz="1600" i="1" dirty="0" err="1"/>
              <a:t>PruebasWeb</a:t>
            </a:r>
            <a:endParaRPr lang="es-ES" sz="1600" i="1" dirty="0"/>
          </a:p>
        </p:txBody>
      </p:sp>
      <p:pic>
        <p:nvPicPr>
          <p:cNvPr id="8" name="Imagen 7">
            <a:extLst>
              <a:ext uri="{FF2B5EF4-FFF2-40B4-BE49-F238E27FC236}">
                <a16:creationId xmlns:a16="http://schemas.microsoft.com/office/drawing/2014/main" id="{1C75CAEA-5551-BAD6-37A9-571AB4D5BBAE}"/>
              </a:ext>
            </a:extLst>
          </p:cNvPr>
          <p:cNvPicPr>
            <a:picLocks noChangeAspect="1"/>
          </p:cNvPicPr>
          <p:nvPr/>
        </p:nvPicPr>
        <p:blipFill>
          <a:blip r:embed="rId2"/>
          <a:stretch>
            <a:fillRect/>
          </a:stretch>
        </p:blipFill>
        <p:spPr>
          <a:xfrm>
            <a:off x="0" y="2978960"/>
            <a:ext cx="12192000" cy="900080"/>
          </a:xfrm>
          <a:prstGeom prst="rect">
            <a:avLst/>
          </a:prstGeom>
        </p:spPr>
      </p:pic>
      <p:pic>
        <p:nvPicPr>
          <p:cNvPr id="10" name="Imagen 9">
            <a:extLst>
              <a:ext uri="{FF2B5EF4-FFF2-40B4-BE49-F238E27FC236}">
                <a16:creationId xmlns:a16="http://schemas.microsoft.com/office/drawing/2014/main" id="{E20D4E21-D62E-C24F-F9FD-2FB632F86F1D}"/>
              </a:ext>
            </a:extLst>
          </p:cNvPr>
          <p:cNvPicPr>
            <a:picLocks noChangeAspect="1"/>
          </p:cNvPicPr>
          <p:nvPr/>
        </p:nvPicPr>
        <p:blipFill rotWithShape="1">
          <a:blip r:embed="rId3"/>
          <a:srcRect b="7778"/>
          <a:stretch/>
        </p:blipFill>
        <p:spPr>
          <a:xfrm>
            <a:off x="0" y="4060018"/>
            <a:ext cx="12192000" cy="1445502"/>
          </a:xfrm>
          <a:prstGeom prst="rect">
            <a:avLst/>
          </a:prstGeom>
        </p:spPr>
      </p:pic>
    </p:spTree>
    <p:extLst>
      <p:ext uri="{BB962C8B-B14F-4D97-AF65-F5344CB8AC3E}">
        <p14:creationId xmlns:p14="http://schemas.microsoft.com/office/powerpoint/2010/main" val="128641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0515600" cy="1068461"/>
          </a:xfrm>
        </p:spPr>
        <p:txBody>
          <a:bodyPr>
            <a:noAutofit/>
          </a:bodyPr>
          <a:lstStyle/>
          <a:p>
            <a:pPr marL="0" indent="0">
              <a:buNone/>
            </a:pPr>
            <a:r>
              <a:rPr lang="es-ES" sz="1400" dirty="0"/>
              <a:t>Nuevamente en la consola EC2 lanzar una primera instancia </a:t>
            </a:r>
            <a:r>
              <a:rPr lang="es-ES" sz="1400" dirty="0" err="1"/>
              <a:t>PruebasWeb</a:t>
            </a:r>
            <a:r>
              <a:rPr lang="es-ES" sz="1400" dirty="0"/>
              <a:t> con una Amazon Linux AMI y tipo t2.micro (forma parte de la capa gratuita), con almacenamiento EBS de 8 GB (el contenido es persistente, aunque podemos eliminarlo automáticamente al finalizar la instancia). Arrancaremos la instancia en una de las redes “públicas” existentes (son las subredes predeterminadas, y existe una por zona de disponibilidad), y tendrá asociada un IP pública (elástica). Usará el grupo de seguridad </a:t>
            </a:r>
            <a:r>
              <a:rPr lang="es-ES" sz="1400" dirty="0" err="1"/>
              <a:t>SSH_HTTP_Any</a:t>
            </a:r>
            <a:r>
              <a:rPr lang="es-ES" sz="1400" dirty="0"/>
              <a:t> y la pública de </a:t>
            </a:r>
            <a:r>
              <a:rPr lang="es-ES" sz="1400" dirty="0" err="1"/>
              <a:t>ClavesPractica</a:t>
            </a:r>
            <a:r>
              <a:rPr lang="es-ES" sz="1400" dirty="0"/>
              <a:t>. Lanzar la instancia. Tras un par de minutos la máquina estará operativa. </a:t>
            </a:r>
            <a:endParaRPr lang="es-ES" sz="1400" b="1"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17</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1.4 Lanzamiento de Instancia </a:t>
            </a:r>
            <a:r>
              <a:rPr lang="es-ES" sz="1600" i="1" dirty="0" err="1"/>
              <a:t>PruebasWeb</a:t>
            </a:r>
            <a:endParaRPr lang="es-ES" sz="1600" i="1" dirty="0"/>
          </a:p>
        </p:txBody>
      </p:sp>
      <p:pic>
        <p:nvPicPr>
          <p:cNvPr id="7" name="Imagen 6">
            <a:extLst>
              <a:ext uri="{FF2B5EF4-FFF2-40B4-BE49-F238E27FC236}">
                <a16:creationId xmlns:a16="http://schemas.microsoft.com/office/drawing/2014/main" id="{8163328A-0762-E00E-BBB6-88E9ED18906C}"/>
              </a:ext>
            </a:extLst>
          </p:cNvPr>
          <p:cNvPicPr>
            <a:picLocks noChangeAspect="1"/>
          </p:cNvPicPr>
          <p:nvPr/>
        </p:nvPicPr>
        <p:blipFill>
          <a:blip r:embed="rId2"/>
          <a:stretch>
            <a:fillRect/>
          </a:stretch>
        </p:blipFill>
        <p:spPr>
          <a:xfrm>
            <a:off x="1075425" y="3017100"/>
            <a:ext cx="10202173" cy="3260881"/>
          </a:xfrm>
          <a:prstGeom prst="rect">
            <a:avLst/>
          </a:prstGeom>
        </p:spPr>
      </p:pic>
    </p:spTree>
    <p:extLst>
      <p:ext uri="{BB962C8B-B14F-4D97-AF65-F5344CB8AC3E}">
        <p14:creationId xmlns:p14="http://schemas.microsoft.com/office/powerpoint/2010/main" val="3946839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0515600" cy="2368175"/>
          </a:xfrm>
        </p:spPr>
        <p:txBody>
          <a:bodyPr>
            <a:noAutofit/>
          </a:bodyPr>
          <a:lstStyle/>
          <a:p>
            <a:pPr marL="0" indent="0">
              <a:buNone/>
            </a:pPr>
            <a:r>
              <a:rPr lang="es-ES" sz="1400" dirty="0"/>
              <a:t>Identificar las direcciones IP asignadas (privada y pública), así como los nombres de dominio asociados a la instancia. Usando un cliente SSH y la clave privada descargada abrir una conexión a la instancia. La información de conexión está disponible pulsando en el botón superior </a:t>
            </a:r>
            <a:r>
              <a:rPr lang="es-ES" sz="1400" dirty="0" err="1"/>
              <a:t>Connect</a:t>
            </a:r>
            <a:r>
              <a:rPr lang="es-ES" sz="1400" dirty="0"/>
              <a:t> (el usuario será ec2-user para la Amazon Linux, aunque este nombre puede cambiar en otras distribuciones). Realizar algunas tareas de mantenimiento y configuración en la máquina virtual: promover a </a:t>
            </a:r>
            <a:r>
              <a:rPr lang="es-ES" sz="1400" dirty="0" err="1"/>
              <a:t>superusuario</a:t>
            </a:r>
            <a:r>
              <a:rPr lang="es-ES" sz="1400" dirty="0"/>
              <a:t> (sudo su -), comprobar la dirección IP privada asignada y la tabla de encaminamiento, actualizar el SO (</a:t>
            </a:r>
            <a:r>
              <a:rPr lang="es-ES" sz="1400" dirty="0" err="1"/>
              <a:t>yum</a:t>
            </a:r>
            <a:r>
              <a:rPr lang="es-ES" sz="1400" dirty="0"/>
              <a:t> -y </a:t>
            </a:r>
            <a:r>
              <a:rPr lang="es-ES" sz="1400" dirty="0" err="1"/>
              <a:t>update</a:t>
            </a:r>
            <a:r>
              <a:rPr lang="es-ES" sz="1400" dirty="0"/>
              <a:t>), instalar el servidor apache (</a:t>
            </a:r>
            <a:r>
              <a:rPr lang="es-ES" sz="1400" dirty="0" err="1"/>
              <a:t>httpd</a:t>
            </a:r>
            <a:r>
              <a:rPr lang="es-ES" sz="1400" dirty="0"/>
              <a:t>) y configurar su arranque automático. Instalar también el intérprete </a:t>
            </a:r>
            <a:r>
              <a:rPr lang="es-ES" sz="1400" dirty="0" err="1"/>
              <a:t>php</a:t>
            </a:r>
            <a:r>
              <a:rPr lang="es-ES" sz="1400" dirty="0"/>
              <a:t>, y crear una página de inicio predeterminada (</a:t>
            </a:r>
            <a:r>
              <a:rPr lang="es-ES" sz="1400" dirty="0" err="1"/>
              <a:t>index.php</a:t>
            </a:r>
            <a:r>
              <a:rPr lang="es-ES" sz="1400" dirty="0"/>
              <a:t>) que nos presentará la dirección IP privada de la máquina virtual. Comprobar que se visualiza la página de inicio con la dirección IP de la instancia accediendo desde un navegador web con la dirección IP pública y el nombre de dominio externo asignado. Instalar también el programa stress, que usaremos en el apartado de auto escalado. </a:t>
            </a:r>
            <a:endParaRPr lang="es-ES" sz="1400" b="1"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18</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1.5 Lanzamiento de Instancia </a:t>
            </a:r>
            <a:r>
              <a:rPr lang="es-ES" sz="1600" i="1" dirty="0" err="1"/>
              <a:t>PruebasWeb</a:t>
            </a:r>
            <a:endParaRPr lang="es-ES" sz="1600" i="1" dirty="0"/>
          </a:p>
        </p:txBody>
      </p:sp>
      <p:pic>
        <p:nvPicPr>
          <p:cNvPr id="9" name="Imagen 8">
            <a:extLst>
              <a:ext uri="{FF2B5EF4-FFF2-40B4-BE49-F238E27FC236}">
                <a16:creationId xmlns:a16="http://schemas.microsoft.com/office/drawing/2014/main" id="{DD268239-19BE-2729-223A-CA93A4CB176B}"/>
              </a:ext>
            </a:extLst>
          </p:cNvPr>
          <p:cNvPicPr>
            <a:picLocks noChangeAspect="1"/>
          </p:cNvPicPr>
          <p:nvPr/>
        </p:nvPicPr>
        <p:blipFill rotWithShape="1">
          <a:blip r:embed="rId2"/>
          <a:srcRect l="1321" t="1972" r="16840" b="16277"/>
          <a:stretch/>
        </p:blipFill>
        <p:spPr>
          <a:xfrm>
            <a:off x="927339" y="3755245"/>
            <a:ext cx="10557202" cy="1325563"/>
          </a:xfrm>
          <a:prstGeom prst="rect">
            <a:avLst/>
          </a:prstGeom>
        </p:spPr>
      </p:pic>
      <p:pic>
        <p:nvPicPr>
          <p:cNvPr id="13" name="Imagen 12">
            <a:extLst>
              <a:ext uri="{FF2B5EF4-FFF2-40B4-BE49-F238E27FC236}">
                <a16:creationId xmlns:a16="http://schemas.microsoft.com/office/drawing/2014/main" id="{43D8AABE-E7D7-A193-CF13-CD343E6DA898}"/>
              </a:ext>
            </a:extLst>
          </p:cNvPr>
          <p:cNvPicPr>
            <a:picLocks noChangeAspect="1"/>
          </p:cNvPicPr>
          <p:nvPr/>
        </p:nvPicPr>
        <p:blipFill>
          <a:blip r:embed="rId3"/>
          <a:stretch>
            <a:fillRect/>
          </a:stretch>
        </p:blipFill>
        <p:spPr>
          <a:xfrm>
            <a:off x="879894" y="5279699"/>
            <a:ext cx="3485194" cy="953695"/>
          </a:xfrm>
          <a:prstGeom prst="rect">
            <a:avLst/>
          </a:prstGeom>
        </p:spPr>
      </p:pic>
      <p:sp>
        <p:nvSpPr>
          <p:cNvPr id="17" name="CuadroTexto 16">
            <a:extLst>
              <a:ext uri="{FF2B5EF4-FFF2-40B4-BE49-F238E27FC236}">
                <a16:creationId xmlns:a16="http://schemas.microsoft.com/office/drawing/2014/main" id="{F609504A-7F1B-D472-1DE5-7B9A3AB98BD4}"/>
              </a:ext>
            </a:extLst>
          </p:cNvPr>
          <p:cNvSpPr txBox="1"/>
          <p:nvPr/>
        </p:nvSpPr>
        <p:spPr>
          <a:xfrm>
            <a:off x="4572001" y="5676181"/>
            <a:ext cx="1713354" cy="307777"/>
          </a:xfrm>
          <a:prstGeom prst="rect">
            <a:avLst/>
          </a:prstGeom>
          <a:noFill/>
        </p:spPr>
        <p:txBody>
          <a:bodyPr wrap="none" rtlCol="0">
            <a:spAutoFit/>
          </a:bodyPr>
          <a:lstStyle/>
          <a:p>
            <a:r>
              <a:rPr lang="es-ES" sz="1400" dirty="0"/>
              <a:t>Nombre de dominio</a:t>
            </a:r>
          </a:p>
        </p:txBody>
      </p:sp>
    </p:spTree>
    <p:extLst>
      <p:ext uri="{BB962C8B-B14F-4D97-AF65-F5344CB8AC3E}">
        <p14:creationId xmlns:p14="http://schemas.microsoft.com/office/powerpoint/2010/main" val="108328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0515600" cy="821172"/>
          </a:xfrm>
        </p:spPr>
        <p:txBody>
          <a:bodyPr>
            <a:noAutofit/>
          </a:bodyPr>
          <a:lstStyle/>
          <a:p>
            <a:pPr marL="0" indent="0">
              <a:buNone/>
            </a:pPr>
            <a:r>
              <a:rPr lang="es-ES" sz="1400" dirty="0"/>
              <a:t>Usando un cliente SSH y la clave privada descargada abrir una conexión a la instancia. La información de conexión está disponible pulsando en el botón superior </a:t>
            </a:r>
            <a:r>
              <a:rPr lang="es-ES" sz="1400" dirty="0" err="1"/>
              <a:t>Connect</a:t>
            </a:r>
            <a:r>
              <a:rPr lang="es-ES" sz="1400" dirty="0"/>
              <a:t> (el usuario será ec2-user para la Amazon Linux, aunque este nombre puede cambiar en otras distribuciones). </a:t>
            </a:r>
            <a:endParaRPr lang="es-ES" sz="1400" b="1"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19</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1.5 Lanzamiento de Instancia </a:t>
            </a:r>
            <a:r>
              <a:rPr lang="es-ES" sz="1600" i="1" dirty="0" err="1"/>
              <a:t>PruebasWeb</a:t>
            </a:r>
            <a:endParaRPr lang="es-ES" sz="1600" i="1" dirty="0"/>
          </a:p>
        </p:txBody>
      </p:sp>
      <p:pic>
        <p:nvPicPr>
          <p:cNvPr id="7" name="Imagen 6">
            <a:extLst>
              <a:ext uri="{FF2B5EF4-FFF2-40B4-BE49-F238E27FC236}">
                <a16:creationId xmlns:a16="http://schemas.microsoft.com/office/drawing/2014/main" id="{FF4D1BE2-352A-0FBA-0D43-221F409BA9BB}"/>
              </a:ext>
            </a:extLst>
          </p:cNvPr>
          <p:cNvPicPr>
            <a:picLocks noChangeAspect="1"/>
          </p:cNvPicPr>
          <p:nvPr/>
        </p:nvPicPr>
        <p:blipFill>
          <a:blip r:embed="rId2"/>
          <a:stretch>
            <a:fillRect/>
          </a:stretch>
        </p:blipFill>
        <p:spPr>
          <a:xfrm>
            <a:off x="838200" y="2622432"/>
            <a:ext cx="4284794" cy="3345731"/>
          </a:xfrm>
          <a:prstGeom prst="rect">
            <a:avLst/>
          </a:prstGeom>
        </p:spPr>
      </p:pic>
      <p:sp>
        <p:nvSpPr>
          <p:cNvPr id="8" name="CuadroTexto 7">
            <a:extLst>
              <a:ext uri="{FF2B5EF4-FFF2-40B4-BE49-F238E27FC236}">
                <a16:creationId xmlns:a16="http://schemas.microsoft.com/office/drawing/2014/main" id="{57D03946-7538-0C3C-1C84-155A7E55A9FB}"/>
              </a:ext>
            </a:extLst>
          </p:cNvPr>
          <p:cNvSpPr txBox="1"/>
          <p:nvPr/>
        </p:nvSpPr>
        <p:spPr>
          <a:xfrm>
            <a:off x="5408196" y="2617270"/>
            <a:ext cx="6128521" cy="307777"/>
          </a:xfrm>
          <a:prstGeom prst="rect">
            <a:avLst/>
          </a:prstGeom>
          <a:noFill/>
        </p:spPr>
        <p:txBody>
          <a:bodyPr wrap="square">
            <a:spAutoFit/>
          </a:bodyPr>
          <a:lstStyle/>
          <a:p>
            <a:r>
              <a:rPr lang="es-ES" sz="1400" dirty="0"/>
              <a:t>En </a:t>
            </a:r>
            <a:r>
              <a:rPr lang="es-ES" sz="1400" dirty="0" err="1"/>
              <a:t>Putty</a:t>
            </a:r>
            <a:r>
              <a:rPr lang="es-ES" sz="1400" dirty="0"/>
              <a:t> → SSH → </a:t>
            </a:r>
            <a:r>
              <a:rPr lang="es-ES" sz="1400" dirty="0" err="1"/>
              <a:t>Auth</a:t>
            </a:r>
            <a:r>
              <a:rPr lang="es-ES" sz="1400" dirty="0"/>
              <a:t>→ </a:t>
            </a:r>
            <a:r>
              <a:rPr lang="es-ES" sz="1400" dirty="0" err="1"/>
              <a:t>Credentials</a:t>
            </a:r>
            <a:r>
              <a:rPr lang="es-ES" sz="1400" dirty="0"/>
              <a:t> → </a:t>
            </a:r>
            <a:r>
              <a:rPr lang="es-ES" sz="1400" dirty="0" err="1"/>
              <a:t>Private</a:t>
            </a:r>
            <a:r>
              <a:rPr lang="es-ES" sz="1400" dirty="0"/>
              <a:t> Key (subimos archivo </a:t>
            </a:r>
            <a:r>
              <a:rPr lang="es-ES" sz="1400" dirty="0" err="1"/>
              <a:t>ppk</a:t>
            </a:r>
            <a:r>
              <a:rPr lang="es-ES" sz="1400" dirty="0"/>
              <a:t>)</a:t>
            </a:r>
          </a:p>
        </p:txBody>
      </p:sp>
      <p:pic>
        <p:nvPicPr>
          <p:cNvPr id="12" name="Imagen 11">
            <a:extLst>
              <a:ext uri="{FF2B5EF4-FFF2-40B4-BE49-F238E27FC236}">
                <a16:creationId xmlns:a16="http://schemas.microsoft.com/office/drawing/2014/main" id="{264E1819-AD4D-D5B2-9CF7-AB234A80110C}"/>
              </a:ext>
            </a:extLst>
          </p:cNvPr>
          <p:cNvPicPr>
            <a:picLocks noChangeAspect="1"/>
          </p:cNvPicPr>
          <p:nvPr/>
        </p:nvPicPr>
        <p:blipFill>
          <a:blip r:embed="rId3"/>
          <a:stretch>
            <a:fillRect/>
          </a:stretch>
        </p:blipFill>
        <p:spPr>
          <a:xfrm>
            <a:off x="5488829" y="2934954"/>
            <a:ext cx="3285439" cy="3068128"/>
          </a:xfrm>
          <a:prstGeom prst="rect">
            <a:avLst/>
          </a:prstGeom>
        </p:spPr>
      </p:pic>
      <p:pic>
        <p:nvPicPr>
          <p:cNvPr id="14" name="Imagen 13">
            <a:extLst>
              <a:ext uri="{FF2B5EF4-FFF2-40B4-BE49-F238E27FC236}">
                <a16:creationId xmlns:a16="http://schemas.microsoft.com/office/drawing/2014/main" id="{7DC32225-8A0D-1019-4594-1A22CC7E153F}"/>
              </a:ext>
            </a:extLst>
          </p:cNvPr>
          <p:cNvPicPr>
            <a:picLocks noChangeAspect="1"/>
          </p:cNvPicPr>
          <p:nvPr/>
        </p:nvPicPr>
        <p:blipFill>
          <a:blip r:embed="rId4"/>
          <a:stretch>
            <a:fillRect/>
          </a:stretch>
        </p:blipFill>
        <p:spPr>
          <a:xfrm>
            <a:off x="8153400" y="4249948"/>
            <a:ext cx="3942459" cy="1585944"/>
          </a:xfrm>
          <a:prstGeom prst="rect">
            <a:avLst/>
          </a:prstGeom>
        </p:spPr>
      </p:pic>
    </p:spTree>
    <p:extLst>
      <p:ext uri="{BB962C8B-B14F-4D97-AF65-F5344CB8AC3E}">
        <p14:creationId xmlns:p14="http://schemas.microsoft.com/office/powerpoint/2010/main" val="4268328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D2C68-B93E-35CD-8477-FB7944F5C35D}"/>
              </a:ext>
            </a:extLst>
          </p:cNvPr>
          <p:cNvSpPr>
            <a:spLocks noGrp="1"/>
          </p:cNvSpPr>
          <p:nvPr>
            <p:ph type="title"/>
          </p:nvPr>
        </p:nvSpPr>
        <p:spPr/>
        <p:txBody>
          <a:bodyPr/>
          <a:lstStyle/>
          <a:p>
            <a:r>
              <a:rPr lang="es-ES" dirty="0"/>
              <a:t>índice</a:t>
            </a:r>
          </a:p>
        </p:txBody>
      </p:sp>
      <p:sp>
        <p:nvSpPr>
          <p:cNvPr id="27" name="Marcador de fecha 26">
            <a:extLst>
              <a:ext uri="{FF2B5EF4-FFF2-40B4-BE49-F238E27FC236}">
                <a16:creationId xmlns:a16="http://schemas.microsoft.com/office/drawing/2014/main" id="{FADD3258-0CC8-981D-3A28-A272DDB3EF65}"/>
              </a:ext>
            </a:extLst>
          </p:cNvPr>
          <p:cNvSpPr>
            <a:spLocks noGrp="1"/>
          </p:cNvSpPr>
          <p:nvPr>
            <p:ph type="dt" sz="half" idx="10"/>
          </p:nvPr>
        </p:nvSpPr>
        <p:spPr/>
        <p:txBody>
          <a:bodyPr/>
          <a:lstStyle/>
          <a:p>
            <a:pPr rtl="0"/>
            <a:r>
              <a:rPr lang="es-ES" noProof="0" dirty="0"/>
              <a:t>2024</a:t>
            </a:r>
          </a:p>
        </p:txBody>
      </p:sp>
      <p:sp>
        <p:nvSpPr>
          <p:cNvPr id="28" name="Marcador de pie de página 27">
            <a:extLst>
              <a:ext uri="{FF2B5EF4-FFF2-40B4-BE49-F238E27FC236}">
                <a16:creationId xmlns:a16="http://schemas.microsoft.com/office/drawing/2014/main" id="{21570618-2BC2-E0D3-D81A-AA1F2599791C}"/>
              </a:ext>
            </a:extLst>
          </p:cNvPr>
          <p:cNvSpPr>
            <a:spLocks noGrp="1"/>
          </p:cNvSpPr>
          <p:nvPr>
            <p:ph type="ftr" sz="quarter" idx="11"/>
          </p:nvPr>
        </p:nvSpPr>
        <p:spPr/>
        <p:txBody>
          <a:bodyPr/>
          <a:lstStyle/>
          <a:p>
            <a:pPr rtl="0"/>
            <a:r>
              <a:rPr lang="es-ES" noProof="0" dirty="0"/>
              <a:t>P</a:t>
            </a:r>
            <a:r>
              <a:rPr lang="es-ES" dirty="0" err="1"/>
              <a:t>ráctica</a:t>
            </a:r>
            <a:r>
              <a:rPr lang="es-ES" dirty="0"/>
              <a:t> 6 – Paloma Pérez de Madrid</a:t>
            </a:r>
            <a:endParaRPr lang="es-ES" noProof="0" dirty="0"/>
          </a:p>
        </p:txBody>
      </p:sp>
      <p:sp>
        <p:nvSpPr>
          <p:cNvPr id="29" name="Marcador de número de diapositiva 28">
            <a:extLst>
              <a:ext uri="{FF2B5EF4-FFF2-40B4-BE49-F238E27FC236}">
                <a16:creationId xmlns:a16="http://schemas.microsoft.com/office/drawing/2014/main" id="{E0A0DD0F-65BD-3B0E-03D5-D6B193E46F0A}"/>
              </a:ext>
            </a:extLst>
          </p:cNvPr>
          <p:cNvSpPr>
            <a:spLocks noGrp="1"/>
          </p:cNvSpPr>
          <p:nvPr>
            <p:ph type="sldNum" sz="quarter" idx="12"/>
          </p:nvPr>
        </p:nvSpPr>
        <p:spPr/>
        <p:txBody>
          <a:bodyPr/>
          <a:lstStyle/>
          <a:p>
            <a:pPr rtl="0"/>
            <a:fld id="{B5CEABB6-07DC-46E8-9B57-56EC44A396E5}" type="slidenum">
              <a:rPr lang="es-ES" noProof="0" smtClean="0"/>
              <a:t>2</a:t>
            </a:fld>
            <a:endParaRPr lang="es-ES" noProof="0"/>
          </a:p>
        </p:txBody>
      </p:sp>
      <p:sp>
        <p:nvSpPr>
          <p:cNvPr id="30" name="CuadroTexto 29">
            <a:extLst>
              <a:ext uri="{FF2B5EF4-FFF2-40B4-BE49-F238E27FC236}">
                <a16:creationId xmlns:a16="http://schemas.microsoft.com/office/drawing/2014/main" id="{3A56E9CF-11ED-EF97-ED88-97AE62D2E908}"/>
              </a:ext>
            </a:extLst>
          </p:cNvPr>
          <p:cNvSpPr txBox="1"/>
          <p:nvPr/>
        </p:nvSpPr>
        <p:spPr>
          <a:xfrm>
            <a:off x="405270" y="2217740"/>
            <a:ext cx="5781135" cy="3754874"/>
          </a:xfrm>
          <a:prstGeom prst="rect">
            <a:avLst/>
          </a:prstGeom>
          <a:noFill/>
        </p:spPr>
        <p:txBody>
          <a:bodyPr wrap="square">
            <a:spAutoFit/>
          </a:bodyPr>
          <a:lstStyle/>
          <a:p>
            <a:r>
              <a:rPr lang="es-ES" sz="1400" dirty="0">
                <a:solidFill>
                  <a:schemeClr val="bg1"/>
                </a:solidFill>
              </a:rPr>
              <a:t>1. Ejecución de Instancias EC2</a:t>
            </a:r>
          </a:p>
          <a:p>
            <a:r>
              <a:rPr lang="es-ES" sz="1400" dirty="0">
                <a:solidFill>
                  <a:schemeClr val="bg1"/>
                </a:solidFill>
              </a:rPr>
              <a:t>   1.1 Acceso a la Consola y Creación de Claves</a:t>
            </a:r>
          </a:p>
          <a:p>
            <a:r>
              <a:rPr lang="es-ES" sz="1400" dirty="0">
                <a:solidFill>
                  <a:schemeClr val="bg1"/>
                </a:solidFill>
              </a:rPr>
              <a:t>   1.2 Creación de Grupo de Seguridad</a:t>
            </a:r>
          </a:p>
          <a:p>
            <a:r>
              <a:rPr lang="es-ES" sz="1400" dirty="0">
                <a:solidFill>
                  <a:schemeClr val="bg1"/>
                </a:solidFill>
              </a:rPr>
              <a:t>   1.3 Comprobación de VPC y Subredes</a:t>
            </a:r>
          </a:p>
          <a:p>
            <a:r>
              <a:rPr lang="es-ES" sz="1400" dirty="0">
                <a:solidFill>
                  <a:schemeClr val="bg1"/>
                </a:solidFill>
              </a:rPr>
              <a:t>   1.4 Lanzamiento de Instancia </a:t>
            </a:r>
            <a:r>
              <a:rPr lang="es-ES" sz="1400" dirty="0" err="1">
                <a:solidFill>
                  <a:schemeClr val="bg1"/>
                </a:solidFill>
              </a:rPr>
              <a:t>PruebasWeb</a:t>
            </a:r>
            <a:endParaRPr lang="es-ES" sz="1400" dirty="0">
              <a:solidFill>
                <a:schemeClr val="bg1"/>
              </a:solidFill>
            </a:endParaRPr>
          </a:p>
          <a:p>
            <a:r>
              <a:rPr lang="es-ES" sz="1400" dirty="0">
                <a:solidFill>
                  <a:schemeClr val="bg1"/>
                </a:solidFill>
              </a:rPr>
              <a:t>   1.5 Configuración de la Instancia y Tareas de Mantenimiento</a:t>
            </a:r>
          </a:p>
          <a:p>
            <a:r>
              <a:rPr lang="es-ES" sz="1400" dirty="0">
                <a:solidFill>
                  <a:schemeClr val="bg1"/>
                </a:solidFill>
              </a:rPr>
              <a:t>   1.6 Efecto de Reinicio y Detención de la Instancia</a:t>
            </a:r>
          </a:p>
          <a:p>
            <a:r>
              <a:rPr lang="es-ES" sz="1400" dirty="0">
                <a:solidFill>
                  <a:schemeClr val="bg1"/>
                </a:solidFill>
              </a:rPr>
              <a:t>   1.7 Generación de Imagen de la Instancia</a:t>
            </a:r>
          </a:p>
          <a:p>
            <a:r>
              <a:rPr lang="es-ES" sz="1400" dirty="0">
                <a:solidFill>
                  <a:schemeClr val="bg1"/>
                </a:solidFill>
              </a:rPr>
              <a:t>   1.8 Terminación de la Instancia</a:t>
            </a:r>
          </a:p>
          <a:p>
            <a:endParaRPr lang="es-ES" sz="1400" dirty="0">
              <a:solidFill>
                <a:schemeClr val="bg1"/>
              </a:solidFill>
            </a:endParaRPr>
          </a:p>
          <a:p>
            <a:r>
              <a:rPr lang="es-ES" sz="1400" dirty="0">
                <a:solidFill>
                  <a:schemeClr val="bg1"/>
                </a:solidFill>
              </a:rPr>
              <a:t>2. Balanceador de Carga ELB (</a:t>
            </a:r>
            <a:r>
              <a:rPr lang="es-ES" sz="1400" dirty="0" err="1">
                <a:solidFill>
                  <a:schemeClr val="bg1"/>
                </a:solidFill>
              </a:rPr>
              <a:t>Elastic</a:t>
            </a:r>
            <a:r>
              <a:rPr lang="es-ES" sz="1400" dirty="0">
                <a:solidFill>
                  <a:schemeClr val="bg1"/>
                </a:solidFill>
              </a:rPr>
              <a:t> Load </a:t>
            </a:r>
            <a:r>
              <a:rPr lang="es-ES" sz="1400" dirty="0" err="1">
                <a:solidFill>
                  <a:schemeClr val="bg1"/>
                </a:solidFill>
              </a:rPr>
              <a:t>Balancer</a:t>
            </a:r>
            <a:r>
              <a:rPr lang="es-ES" sz="1400" dirty="0">
                <a:solidFill>
                  <a:schemeClr val="bg1"/>
                </a:solidFill>
              </a:rPr>
              <a:t>)</a:t>
            </a:r>
          </a:p>
          <a:p>
            <a:r>
              <a:rPr lang="es-ES" sz="1400" dirty="0">
                <a:solidFill>
                  <a:schemeClr val="bg1"/>
                </a:solidFill>
              </a:rPr>
              <a:t>   2.1 Lanzamiento de Instancias y Creación de Grupo de Seguridad</a:t>
            </a:r>
          </a:p>
          <a:p>
            <a:r>
              <a:rPr lang="es-ES" sz="1400" dirty="0">
                <a:solidFill>
                  <a:schemeClr val="bg1"/>
                </a:solidFill>
              </a:rPr>
              <a:t>   2.2 Creación de Grupo de Destinatarios</a:t>
            </a:r>
          </a:p>
          <a:p>
            <a:r>
              <a:rPr lang="es-ES" sz="1400" dirty="0">
                <a:solidFill>
                  <a:schemeClr val="bg1"/>
                </a:solidFill>
              </a:rPr>
              <a:t>   2.3 Creación de Balanceador de Carga</a:t>
            </a:r>
          </a:p>
          <a:p>
            <a:r>
              <a:rPr lang="es-ES" sz="1400" dirty="0">
                <a:solidFill>
                  <a:schemeClr val="bg1"/>
                </a:solidFill>
              </a:rPr>
              <a:t>   2.4 Pruebas de Acceso y Balanceo</a:t>
            </a:r>
          </a:p>
          <a:p>
            <a:r>
              <a:rPr lang="es-ES" sz="1400" dirty="0">
                <a:solidFill>
                  <a:schemeClr val="bg1"/>
                </a:solidFill>
              </a:rPr>
              <a:t>   2.5 Acceso por SSH a Instancias Internas</a:t>
            </a:r>
          </a:p>
          <a:p>
            <a:r>
              <a:rPr lang="es-ES" sz="1400" dirty="0">
                <a:solidFill>
                  <a:schemeClr val="bg1"/>
                </a:solidFill>
              </a:rPr>
              <a:t>   2.6 Terminación de Instancias y Recursos Asociados</a:t>
            </a:r>
          </a:p>
        </p:txBody>
      </p:sp>
      <p:sp>
        <p:nvSpPr>
          <p:cNvPr id="31" name="CuadroTexto 30">
            <a:extLst>
              <a:ext uri="{FF2B5EF4-FFF2-40B4-BE49-F238E27FC236}">
                <a16:creationId xmlns:a16="http://schemas.microsoft.com/office/drawing/2014/main" id="{876C1640-1C62-5FAE-798B-4CF4FA1C4145}"/>
              </a:ext>
            </a:extLst>
          </p:cNvPr>
          <p:cNvSpPr txBox="1"/>
          <p:nvPr/>
        </p:nvSpPr>
        <p:spPr>
          <a:xfrm>
            <a:off x="6005595" y="2175566"/>
            <a:ext cx="5781135" cy="3754874"/>
          </a:xfrm>
          <a:prstGeom prst="rect">
            <a:avLst/>
          </a:prstGeom>
          <a:noFill/>
        </p:spPr>
        <p:txBody>
          <a:bodyPr wrap="square">
            <a:spAutoFit/>
          </a:bodyPr>
          <a:lstStyle/>
          <a:p>
            <a:r>
              <a:rPr lang="es-ES" sz="1400" dirty="0">
                <a:solidFill>
                  <a:schemeClr val="bg1"/>
                </a:solidFill>
              </a:rPr>
              <a:t>3. Subredes Públicas/Privadas y NAT Gateway</a:t>
            </a:r>
          </a:p>
          <a:p>
            <a:r>
              <a:rPr lang="es-ES" sz="1400" dirty="0">
                <a:solidFill>
                  <a:schemeClr val="bg1"/>
                </a:solidFill>
              </a:rPr>
              <a:t>   3.1 Creación de Subredes y Lanzamiento de Instancias</a:t>
            </a:r>
          </a:p>
          <a:p>
            <a:r>
              <a:rPr lang="es-ES" sz="1400" dirty="0">
                <a:solidFill>
                  <a:schemeClr val="bg1"/>
                </a:solidFill>
              </a:rPr>
              <a:t>   3.2 Configuración de NAT Gateway y Tablas de Rutas</a:t>
            </a:r>
          </a:p>
          <a:p>
            <a:r>
              <a:rPr lang="es-ES" sz="1400" dirty="0">
                <a:solidFill>
                  <a:schemeClr val="bg1"/>
                </a:solidFill>
              </a:rPr>
              <a:t>   3.3 Configuración de Network </a:t>
            </a:r>
            <a:r>
              <a:rPr lang="es-ES" sz="1400" dirty="0" err="1">
                <a:solidFill>
                  <a:schemeClr val="bg1"/>
                </a:solidFill>
              </a:rPr>
              <a:t>ACLs</a:t>
            </a:r>
            <a:endParaRPr lang="es-ES" sz="1400" dirty="0">
              <a:solidFill>
                <a:schemeClr val="bg1"/>
              </a:solidFill>
            </a:endParaRPr>
          </a:p>
          <a:p>
            <a:r>
              <a:rPr lang="es-ES" sz="1400" dirty="0">
                <a:solidFill>
                  <a:schemeClr val="bg1"/>
                </a:solidFill>
              </a:rPr>
              <a:t>   3.4 Terminación de Instancias, NAT Gateway y Recursos Asociados</a:t>
            </a:r>
          </a:p>
          <a:p>
            <a:r>
              <a:rPr lang="es-ES" sz="1400" dirty="0">
                <a:solidFill>
                  <a:schemeClr val="bg1"/>
                </a:solidFill>
              </a:rPr>
              <a:t>4. Almacenamiento S3</a:t>
            </a:r>
          </a:p>
          <a:p>
            <a:r>
              <a:rPr lang="es-ES" sz="1400" dirty="0">
                <a:solidFill>
                  <a:schemeClr val="bg1"/>
                </a:solidFill>
              </a:rPr>
              <a:t>   4.1 Creación de </a:t>
            </a:r>
            <a:r>
              <a:rPr lang="es-ES" sz="1400" dirty="0" err="1">
                <a:solidFill>
                  <a:schemeClr val="bg1"/>
                </a:solidFill>
              </a:rPr>
              <a:t>Bucket</a:t>
            </a:r>
            <a:r>
              <a:rPr lang="es-ES" sz="1400" dirty="0">
                <a:solidFill>
                  <a:schemeClr val="bg1"/>
                </a:solidFill>
              </a:rPr>
              <a:t> S3 y Subida de Archivos</a:t>
            </a:r>
          </a:p>
          <a:p>
            <a:r>
              <a:rPr lang="es-ES" sz="1400" dirty="0">
                <a:solidFill>
                  <a:schemeClr val="bg1"/>
                </a:solidFill>
              </a:rPr>
              <a:t>   4.2 Configuración para Hosting Web Estático</a:t>
            </a:r>
          </a:p>
          <a:p>
            <a:r>
              <a:rPr lang="es-ES" sz="1400" dirty="0">
                <a:solidFill>
                  <a:schemeClr val="bg1"/>
                </a:solidFill>
              </a:rPr>
              <a:t>   4.3 Pruebas de Acceso y Descarga de Archivos</a:t>
            </a:r>
          </a:p>
          <a:p>
            <a:r>
              <a:rPr lang="es-ES" sz="1400" dirty="0">
                <a:solidFill>
                  <a:schemeClr val="bg1"/>
                </a:solidFill>
              </a:rPr>
              <a:t>   4.4 Eliminación del </a:t>
            </a:r>
            <a:r>
              <a:rPr lang="es-ES" sz="1400" dirty="0" err="1">
                <a:solidFill>
                  <a:schemeClr val="bg1"/>
                </a:solidFill>
              </a:rPr>
              <a:t>Bucket</a:t>
            </a:r>
            <a:endParaRPr lang="es-ES" sz="1400" dirty="0">
              <a:solidFill>
                <a:schemeClr val="bg1"/>
              </a:solidFill>
            </a:endParaRPr>
          </a:p>
          <a:p>
            <a:endParaRPr lang="es-ES" sz="1400" dirty="0">
              <a:solidFill>
                <a:schemeClr val="bg1"/>
              </a:solidFill>
            </a:endParaRPr>
          </a:p>
          <a:p>
            <a:r>
              <a:rPr lang="es-ES" sz="1400" dirty="0">
                <a:solidFill>
                  <a:schemeClr val="bg1"/>
                </a:solidFill>
              </a:rPr>
              <a:t>5. </a:t>
            </a:r>
            <a:r>
              <a:rPr lang="es-ES" sz="1400" dirty="0" err="1">
                <a:solidFill>
                  <a:schemeClr val="bg1"/>
                </a:solidFill>
              </a:rPr>
              <a:t>Autoescalado</a:t>
            </a:r>
            <a:r>
              <a:rPr lang="es-ES" sz="1400" dirty="0">
                <a:solidFill>
                  <a:schemeClr val="bg1"/>
                </a:solidFill>
              </a:rPr>
              <a:t> para Aplicaciones Web</a:t>
            </a:r>
          </a:p>
          <a:p>
            <a:r>
              <a:rPr lang="es-ES" sz="1400" dirty="0">
                <a:solidFill>
                  <a:schemeClr val="bg1"/>
                </a:solidFill>
              </a:rPr>
              <a:t>   5.1 Creación de Grupo de Destinatarios y Balanceador</a:t>
            </a:r>
          </a:p>
          <a:p>
            <a:r>
              <a:rPr lang="es-ES" sz="1400" dirty="0">
                <a:solidFill>
                  <a:schemeClr val="bg1"/>
                </a:solidFill>
              </a:rPr>
              <a:t>   5.2 Creación de Plantilla de Lanzamiento y Grupo de </a:t>
            </a:r>
            <a:r>
              <a:rPr lang="es-ES" sz="1400" dirty="0" err="1">
                <a:solidFill>
                  <a:schemeClr val="bg1"/>
                </a:solidFill>
              </a:rPr>
              <a:t>Autoescalado</a:t>
            </a:r>
            <a:endParaRPr lang="es-ES" sz="1400" dirty="0">
              <a:solidFill>
                <a:schemeClr val="bg1"/>
              </a:solidFill>
            </a:endParaRPr>
          </a:p>
          <a:p>
            <a:r>
              <a:rPr lang="es-ES" sz="1400" dirty="0">
                <a:solidFill>
                  <a:schemeClr val="bg1"/>
                </a:solidFill>
              </a:rPr>
              <a:t>   5.3 Configuración de Escalado Automático</a:t>
            </a:r>
          </a:p>
          <a:p>
            <a:r>
              <a:rPr lang="es-ES" sz="1400" dirty="0">
                <a:solidFill>
                  <a:schemeClr val="bg1"/>
                </a:solidFill>
              </a:rPr>
              <a:t>   5.4 Pruebas de Funcionamiento del Escalado</a:t>
            </a:r>
          </a:p>
          <a:p>
            <a:r>
              <a:rPr lang="es-ES" sz="1400" dirty="0">
                <a:solidFill>
                  <a:schemeClr val="bg1"/>
                </a:solidFill>
              </a:rPr>
              <a:t>   5.5 Eliminación de Recursos de </a:t>
            </a:r>
            <a:r>
              <a:rPr lang="es-ES" sz="1400" dirty="0" err="1">
                <a:solidFill>
                  <a:schemeClr val="bg1"/>
                </a:solidFill>
              </a:rPr>
              <a:t>Autoescalado</a:t>
            </a:r>
            <a:endParaRPr lang="es-ES" sz="1400" dirty="0">
              <a:solidFill>
                <a:schemeClr val="bg1"/>
              </a:solidFill>
            </a:endParaRPr>
          </a:p>
        </p:txBody>
      </p:sp>
    </p:spTree>
    <p:extLst>
      <p:ext uri="{BB962C8B-B14F-4D97-AF65-F5344CB8AC3E}">
        <p14:creationId xmlns:p14="http://schemas.microsoft.com/office/powerpoint/2010/main" val="3399597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0515600" cy="821172"/>
          </a:xfrm>
        </p:spPr>
        <p:txBody>
          <a:bodyPr>
            <a:noAutofit/>
          </a:bodyPr>
          <a:lstStyle/>
          <a:p>
            <a:pPr marL="0" indent="0">
              <a:buNone/>
            </a:pPr>
            <a:r>
              <a:rPr lang="es-ES" sz="1400" dirty="0"/>
              <a:t>Usando un cliente SSH y la clave privada descargada abrir una conexión a la instancia. La información de conexión está disponible pulsando en el botón superior </a:t>
            </a:r>
            <a:r>
              <a:rPr lang="es-ES" sz="1400" dirty="0" err="1"/>
              <a:t>Connect</a:t>
            </a:r>
            <a:r>
              <a:rPr lang="es-ES" sz="1400" dirty="0"/>
              <a:t> (el usuario será ec2-user para la Amazon Linux, aunque este nombre puede cambiar en otras distribuciones). </a:t>
            </a:r>
            <a:endParaRPr lang="es-ES" sz="1400" b="1"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20</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1.5 Lanzamiento de Instancia </a:t>
            </a:r>
            <a:r>
              <a:rPr lang="es-ES" sz="1600" i="1" dirty="0" err="1"/>
              <a:t>PruebasWeb</a:t>
            </a:r>
            <a:endParaRPr lang="es-ES" sz="1600" i="1" dirty="0"/>
          </a:p>
        </p:txBody>
      </p:sp>
      <p:pic>
        <p:nvPicPr>
          <p:cNvPr id="7" name="Imagen 6">
            <a:extLst>
              <a:ext uri="{FF2B5EF4-FFF2-40B4-BE49-F238E27FC236}">
                <a16:creationId xmlns:a16="http://schemas.microsoft.com/office/drawing/2014/main" id="{FF4D1BE2-352A-0FBA-0D43-221F409BA9BB}"/>
              </a:ext>
            </a:extLst>
          </p:cNvPr>
          <p:cNvPicPr>
            <a:picLocks noChangeAspect="1"/>
          </p:cNvPicPr>
          <p:nvPr/>
        </p:nvPicPr>
        <p:blipFill>
          <a:blip r:embed="rId2"/>
          <a:stretch>
            <a:fillRect/>
          </a:stretch>
        </p:blipFill>
        <p:spPr>
          <a:xfrm>
            <a:off x="838200" y="2622432"/>
            <a:ext cx="4284794" cy="3345731"/>
          </a:xfrm>
          <a:prstGeom prst="rect">
            <a:avLst/>
          </a:prstGeom>
        </p:spPr>
      </p:pic>
      <p:sp>
        <p:nvSpPr>
          <p:cNvPr id="8" name="CuadroTexto 7">
            <a:extLst>
              <a:ext uri="{FF2B5EF4-FFF2-40B4-BE49-F238E27FC236}">
                <a16:creationId xmlns:a16="http://schemas.microsoft.com/office/drawing/2014/main" id="{57D03946-7538-0C3C-1C84-155A7E55A9FB}"/>
              </a:ext>
            </a:extLst>
          </p:cNvPr>
          <p:cNvSpPr txBox="1"/>
          <p:nvPr/>
        </p:nvSpPr>
        <p:spPr>
          <a:xfrm>
            <a:off x="5408196" y="2617270"/>
            <a:ext cx="6128521" cy="1600438"/>
          </a:xfrm>
          <a:prstGeom prst="rect">
            <a:avLst/>
          </a:prstGeom>
          <a:noFill/>
        </p:spPr>
        <p:txBody>
          <a:bodyPr wrap="square">
            <a:spAutoFit/>
          </a:bodyPr>
          <a:lstStyle/>
          <a:p>
            <a:r>
              <a:rPr lang="es-ES" sz="1400" dirty="0"/>
              <a:t>Desde la terminal:</a:t>
            </a:r>
          </a:p>
          <a:p>
            <a:r>
              <a:rPr lang="es-ES" sz="1400" dirty="0" err="1"/>
              <a:t>Ssh</a:t>
            </a:r>
            <a:r>
              <a:rPr lang="es-ES" sz="1400" dirty="0"/>
              <a:t> –i </a:t>
            </a:r>
            <a:r>
              <a:rPr lang="es-ES" sz="1400" i="1" dirty="0" err="1"/>
              <a:t>archivo_claves</a:t>
            </a:r>
            <a:r>
              <a:rPr lang="es-ES" sz="1400" i="1" dirty="0"/>
              <a:t>  </a:t>
            </a:r>
            <a:r>
              <a:rPr lang="es-ES" sz="1400" i="1" dirty="0" err="1"/>
              <a:t>usuario</a:t>
            </a:r>
            <a:r>
              <a:rPr lang="es-ES" sz="1400" dirty="0" err="1"/>
              <a:t>@</a:t>
            </a:r>
            <a:r>
              <a:rPr lang="es-ES" sz="1400" i="1" dirty="0" err="1"/>
              <a:t>ip_maquina</a:t>
            </a:r>
            <a:endParaRPr lang="es-ES" sz="1400" i="1" dirty="0"/>
          </a:p>
          <a:p>
            <a:endParaRPr lang="es-ES" sz="1400" i="1" dirty="0"/>
          </a:p>
          <a:p>
            <a:r>
              <a:rPr lang="es-ES" sz="1400" dirty="0"/>
              <a:t>En mi caso:</a:t>
            </a:r>
          </a:p>
          <a:p>
            <a:r>
              <a:rPr lang="es-ES" sz="1400" dirty="0" err="1"/>
              <a:t>ssh</a:t>
            </a:r>
            <a:r>
              <a:rPr lang="es-ES" sz="1400" dirty="0"/>
              <a:t> -i </a:t>
            </a:r>
            <a:r>
              <a:rPr lang="es-ES" sz="1400" dirty="0" err="1"/>
              <a:t>labsuser.pem</a:t>
            </a:r>
            <a:r>
              <a:rPr lang="es-ES" sz="1400" dirty="0"/>
              <a:t> ec2-user@107.20.114.189</a:t>
            </a:r>
          </a:p>
          <a:p>
            <a:endParaRPr lang="es-ES" sz="1400" dirty="0"/>
          </a:p>
          <a:p>
            <a:endParaRPr lang="es-ES" sz="1400" dirty="0"/>
          </a:p>
        </p:txBody>
      </p:sp>
    </p:spTree>
    <p:extLst>
      <p:ext uri="{BB962C8B-B14F-4D97-AF65-F5344CB8AC3E}">
        <p14:creationId xmlns:p14="http://schemas.microsoft.com/office/powerpoint/2010/main" val="3104419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5119777" cy="2972023"/>
          </a:xfrm>
        </p:spPr>
        <p:txBody>
          <a:bodyPr>
            <a:noAutofit/>
          </a:bodyPr>
          <a:lstStyle/>
          <a:p>
            <a:pPr marL="0" indent="0">
              <a:buNone/>
            </a:pPr>
            <a:r>
              <a:rPr lang="es-ES" sz="1400" dirty="0"/>
              <a:t>Realizar algunas tareas de mantenimiento y configuración en la máquina virtual: </a:t>
            </a:r>
            <a:r>
              <a:rPr lang="es-ES" sz="1400" b="1" dirty="0"/>
              <a:t>promover a </a:t>
            </a:r>
            <a:r>
              <a:rPr lang="es-ES" sz="1400" b="1" dirty="0" err="1"/>
              <a:t>superusuario</a:t>
            </a:r>
            <a:r>
              <a:rPr lang="es-ES" sz="1400" b="1" dirty="0"/>
              <a:t> </a:t>
            </a:r>
            <a:r>
              <a:rPr lang="es-ES" sz="1400" dirty="0"/>
              <a:t>(sudo su -), comprobar la </a:t>
            </a:r>
            <a:r>
              <a:rPr lang="es-ES" sz="1400" b="1" dirty="0"/>
              <a:t>dirección IP privada asignada </a:t>
            </a:r>
            <a:r>
              <a:rPr lang="es-ES" sz="1400" dirty="0"/>
              <a:t>y la </a:t>
            </a:r>
            <a:r>
              <a:rPr lang="es-ES" sz="1400" b="1" dirty="0"/>
              <a:t>tabla de encaminamiento</a:t>
            </a:r>
            <a:r>
              <a:rPr lang="es-ES" sz="1400" dirty="0"/>
              <a:t>, actualizar el SO (</a:t>
            </a:r>
            <a:r>
              <a:rPr lang="es-ES" sz="1400" dirty="0" err="1"/>
              <a:t>yum</a:t>
            </a:r>
            <a:r>
              <a:rPr lang="es-ES" sz="1400" dirty="0"/>
              <a:t> -y </a:t>
            </a:r>
            <a:r>
              <a:rPr lang="es-ES" sz="1400" dirty="0" err="1"/>
              <a:t>update</a:t>
            </a:r>
            <a:r>
              <a:rPr lang="es-ES" sz="1400" dirty="0"/>
              <a:t>), instalar el servidor apache (</a:t>
            </a:r>
            <a:r>
              <a:rPr lang="es-ES" sz="1400" dirty="0" err="1"/>
              <a:t>httpd</a:t>
            </a:r>
            <a:r>
              <a:rPr lang="es-ES" sz="1400" dirty="0"/>
              <a:t>) y configurar su arranque automático. Instalar también el intérprete </a:t>
            </a:r>
            <a:r>
              <a:rPr lang="es-ES" sz="1400" dirty="0" err="1"/>
              <a:t>php</a:t>
            </a:r>
            <a:r>
              <a:rPr lang="es-ES" sz="1400" dirty="0"/>
              <a:t>, y crear una página de inicio predeterminada (</a:t>
            </a:r>
            <a:r>
              <a:rPr lang="es-ES" sz="1400" dirty="0" err="1"/>
              <a:t>index.php</a:t>
            </a:r>
            <a:r>
              <a:rPr lang="es-ES" sz="1400" dirty="0"/>
              <a:t>) que nos presentará la dirección IP privada de la máquina virtual. Comprobar que se visualiza la página de inicio con la dirección IP de la instancia accediendo desde un navegador web con la dirección IP pública y el nombre de dominio externo asignado. Instalar también el programa stress, que usaremos en el apartado de auto escalado.</a:t>
            </a:r>
          </a:p>
          <a:p>
            <a:pPr marL="0" indent="0">
              <a:buNone/>
            </a:pPr>
            <a:endParaRPr lang="es-ES" sz="1400" b="1" dirty="0"/>
          </a:p>
          <a:p>
            <a:pPr marL="0" indent="0">
              <a:buNone/>
            </a:pPr>
            <a:r>
              <a:rPr lang="es-ES" sz="1400" dirty="0"/>
              <a:t>Tabla encaminamiento: </a:t>
            </a:r>
            <a:r>
              <a:rPr lang="es-ES" sz="1400" dirty="0" err="1"/>
              <a:t>ip</a:t>
            </a:r>
            <a:r>
              <a:rPr lang="es-ES" sz="1400" dirty="0"/>
              <a:t> </a:t>
            </a:r>
            <a:r>
              <a:rPr lang="es-ES" sz="1400" dirty="0" err="1"/>
              <a:t>routes</a:t>
            </a:r>
            <a:endParaRPr lang="es-ES" sz="1400"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21</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1.5 Lanzamiento de Instancia </a:t>
            </a:r>
            <a:r>
              <a:rPr lang="es-ES" sz="1600" i="1" dirty="0" err="1"/>
              <a:t>PruebasWeb</a:t>
            </a:r>
            <a:endParaRPr lang="es-ES" sz="1600" i="1" dirty="0"/>
          </a:p>
        </p:txBody>
      </p:sp>
      <p:pic>
        <p:nvPicPr>
          <p:cNvPr id="9" name="Imagen 8">
            <a:extLst>
              <a:ext uri="{FF2B5EF4-FFF2-40B4-BE49-F238E27FC236}">
                <a16:creationId xmlns:a16="http://schemas.microsoft.com/office/drawing/2014/main" id="{114A0F30-AE86-569F-B44D-9550F453416E}"/>
              </a:ext>
            </a:extLst>
          </p:cNvPr>
          <p:cNvPicPr>
            <a:picLocks noChangeAspect="1"/>
          </p:cNvPicPr>
          <p:nvPr/>
        </p:nvPicPr>
        <p:blipFill>
          <a:blip r:embed="rId2"/>
          <a:stretch>
            <a:fillRect/>
          </a:stretch>
        </p:blipFill>
        <p:spPr>
          <a:xfrm>
            <a:off x="6492806" y="1860207"/>
            <a:ext cx="4860994" cy="4426451"/>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D859B222-4A39-DECB-85E1-AC0864E378E6}"/>
                  </a:ext>
                </a:extLst>
              </p14:cNvPr>
              <p14:cNvContentPartPr/>
              <p14:nvPr/>
            </p14:nvContentPartPr>
            <p14:xfrm>
              <a:off x="7061857" y="5227003"/>
              <a:ext cx="952200" cy="18000"/>
            </p14:xfrm>
          </p:contentPart>
        </mc:Choice>
        <mc:Fallback xmlns="">
          <p:pic>
            <p:nvPicPr>
              <p:cNvPr id="10" name="Entrada de lápiz 9">
                <a:extLst>
                  <a:ext uri="{FF2B5EF4-FFF2-40B4-BE49-F238E27FC236}">
                    <a16:creationId xmlns:a16="http://schemas.microsoft.com/office/drawing/2014/main" id="{D859B222-4A39-DECB-85E1-AC0864E378E6}"/>
                  </a:ext>
                </a:extLst>
              </p:cNvPr>
              <p:cNvPicPr/>
              <p:nvPr/>
            </p:nvPicPr>
            <p:blipFill>
              <a:blip r:embed="rId4"/>
              <a:stretch>
                <a:fillRect/>
              </a:stretch>
            </p:blipFill>
            <p:spPr>
              <a:xfrm>
                <a:off x="7044217" y="5191003"/>
                <a:ext cx="9878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84A05AF4-8FBA-7F57-0D14-BAE3FC52ADC0}"/>
                  </a:ext>
                </a:extLst>
              </p14:cNvPr>
              <p14:cNvContentPartPr/>
              <p14:nvPr/>
            </p14:nvContentPartPr>
            <p14:xfrm>
              <a:off x="7043749" y="5294393"/>
              <a:ext cx="902520" cy="26640"/>
            </p14:xfrm>
          </p:contentPart>
        </mc:Choice>
        <mc:Fallback xmlns="">
          <p:pic>
            <p:nvPicPr>
              <p:cNvPr id="11" name="Entrada de lápiz 10">
                <a:extLst>
                  <a:ext uri="{FF2B5EF4-FFF2-40B4-BE49-F238E27FC236}">
                    <a16:creationId xmlns:a16="http://schemas.microsoft.com/office/drawing/2014/main" id="{84A05AF4-8FBA-7F57-0D14-BAE3FC52ADC0}"/>
                  </a:ext>
                </a:extLst>
              </p:cNvPr>
              <p:cNvPicPr/>
              <p:nvPr/>
            </p:nvPicPr>
            <p:blipFill>
              <a:blip r:embed="rId6"/>
              <a:stretch>
                <a:fillRect/>
              </a:stretch>
            </p:blipFill>
            <p:spPr>
              <a:xfrm>
                <a:off x="7037629" y="5288273"/>
                <a:ext cx="914760" cy="38880"/>
              </a:xfrm>
              <a:prstGeom prst="rect">
                <a:avLst/>
              </a:prstGeom>
            </p:spPr>
          </p:pic>
        </mc:Fallback>
      </mc:AlternateContent>
      <p:pic>
        <p:nvPicPr>
          <p:cNvPr id="16" name="Imagen 15">
            <a:extLst>
              <a:ext uri="{FF2B5EF4-FFF2-40B4-BE49-F238E27FC236}">
                <a16:creationId xmlns:a16="http://schemas.microsoft.com/office/drawing/2014/main" id="{D66AC395-AD54-85A3-90E3-E0023B131B5F}"/>
              </a:ext>
            </a:extLst>
          </p:cNvPr>
          <p:cNvPicPr>
            <a:picLocks noChangeAspect="1"/>
          </p:cNvPicPr>
          <p:nvPr/>
        </p:nvPicPr>
        <p:blipFill>
          <a:blip r:embed="rId7"/>
          <a:stretch>
            <a:fillRect/>
          </a:stretch>
        </p:blipFill>
        <p:spPr>
          <a:xfrm>
            <a:off x="703212" y="5009072"/>
            <a:ext cx="5586783" cy="673961"/>
          </a:xfrm>
          <a:prstGeom prst="rect">
            <a:avLst/>
          </a:prstGeom>
        </p:spPr>
      </p:pic>
    </p:spTree>
    <p:extLst>
      <p:ext uri="{BB962C8B-B14F-4D97-AF65-F5344CB8AC3E}">
        <p14:creationId xmlns:p14="http://schemas.microsoft.com/office/powerpoint/2010/main" val="3426470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5119777" cy="2972023"/>
          </a:xfrm>
        </p:spPr>
        <p:txBody>
          <a:bodyPr>
            <a:noAutofit/>
          </a:bodyPr>
          <a:lstStyle/>
          <a:p>
            <a:pPr marL="0" indent="0">
              <a:buNone/>
            </a:pPr>
            <a:r>
              <a:rPr lang="es-ES" sz="1400" dirty="0"/>
              <a:t>Realizar algunas tareas de mantenimiento y configuración en la máquina virtual: promover a </a:t>
            </a:r>
            <a:r>
              <a:rPr lang="es-ES" sz="1400" dirty="0" err="1"/>
              <a:t>superusuario</a:t>
            </a:r>
            <a:r>
              <a:rPr lang="es-ES" sz="1400" dirty="0"/>
              <a:t> (sudo su -), comprobar la dirección IP privada asignada y la tabla de encaminamiento, </a:t>
            </a:r>
            <a:r>
              <a:rPr lang="es-ES" sz="1400" b="1" dirty="0"/>
              <a:t>actualizar el SO </a:t>
            </a:r>
            <a:r>
              <a:rPr lang="es-ES" sz="1400" dirty="0"/>
              <a:t>(</a:t>
            </a:r>
            <a:r>
              <a:rPr lang="es-ES" sz="1400" dirty="0" err="1"/>
              <a:t>yum</a:t>
            </a:r>
            <a:r>
              <a:rPr lang="es-ES" sz="1400" dirty="0"/>
              <a:t> -y </a:t>
            </a:r>
            <a:r>
              <a:rPr lang="es-ES" sz="1400" dirty="0" err="1"/>
              <a:t>update</a:t>
            </a:r>
            <a:r>
              <a:rPr lang="es-ES" sz="1400" dirty="0"/>
              <a:t>), </a:t>
            </a:r>
            <a:r>
              <a:rPr lang="es-ES" sz="1400" b="1" dirty="0"/>
              <a:t>instalar el servidor apache (</a:t>
            </a:r>
            <a:r>
              <a:rPr lang="es-ES" sz="1400" b="1" dirty="0" err="1"/>
              <a:t>httpd</a:t>
            </a:r>
            <a:r>
              <a:rPr lang="es-ES" sz="1400" b="1" dirty="0"/>
              <a:t>)</a:t>
            </a:r>
            <a:r>
              <a:rPr lang="es-ES" sz="1400" dirty="0"/>
              <a:t> y </a:t>
            </a:r>
            <a:r>
              <a:rPr lang="es-ES" sz="1400" b="1" dirty="0"/>
              <a:t>configurar su arranque automático</a:t>
            </a:r>
            <a:r>
              <a:rPr lang="es-ES" sz="1400" dirty="0"/>
              <a:t>. Instalar también el intérprete </a:t>
            </a:r>
            <a:r>
              <a:rPr lang="es-ES" sz="1400" dirty="0" err="1"/>
              <a:t>php</a:t>
            </a:r>
            <a:r>
              <a:rPr lang="es-ES" sz="1400" dirty="0"/>
              <a:t>, y crear una página de inicio predeterminada (</a:t>
            </a:r>
            <a:r>
              <a:rPr lang="es-ES" sz="1400" dirty="0" err="1"/>
              <a:t>index.php</a:t>
            </a:r>
            <a:r>
              <a:rPr lang="es-ES" sz="1400" dirty="0"/>
              <a:t>) que nos presentará la dirección IP privada de la máquina virtual. Comprobar que se visualiza la página de inicio con la dirección IP de la instancia accediendo desde un navegador web con la dirección IP pública y el nombre de dominio externo asignado. Instalar también el programa stress, que usaremos en el apartado de auto escalado.</a:t>
            </a:r>
          </a:p>
          <a:p>
            <a:pPr marL="0" indent="0">
              <a:buNone/>
            </a:pPr>
            <a:endParaRPr lang="es-ES" sz="1400" b="1" dirty="0"/>
          </a:p>
          <a:p>
            <a:pPr marL="0" indent="0">
              <a:buNone/>
            </a:pPr>
            <a:endParaRPr lang="es-ES" sz="1400"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22</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1.5 Lanzamiento de Instancia </a:t>
            </a:r>
            <a:r>
              <a:rPr lang="es-ES" sz="1600" i="1" dirty="0" err="1"/>
              <a:t>PruebasWeb</a:t>
            </a:r>
            <a:endParaRPr lang="es-ES" sz="1600" i="1" dirty="0"/>
          </a:p>
        </p:txBody>
      </p:sp>
      <p:pic>
        <p:nvPicPr>
          <p:cNvPr id="7" name="Imagen 6">
            <a:extLst>
              <a:ext uri="{FF2B5EF4-FFF2-40B4-BE49-F238E27FC236}">
                <a16:creationId xmlns:a16="http://schemas.microsoft.com/office/drawing/2014/main" id="{A9D39134-21B1-9B80-2CCC-CDC6BE33B04C}"/>
              </a:ext>
            </a:extLst>
          </p:cNvPr>
          <p:cNvPicPr>
            <a:picLocks noChangeAspect="1"/>
          </p:cNvPicPr>
          <p:nvPr/>
        </p:nvPicPr>
        <p:blipFill>
          <a:blip r:embed="rId2"/>
          <a:stretch>
            <a:fillRect/>
          </a:stretch>
        </p:blipFill>
        <p:spPr>
          <a:xfrm>
            <a:off x="7388896" y="1539728"/>
            <a:ext cx="3705742" cy="895475"/>
          </a:xfrm>
          <a:prstGeom prst="rect">
            <a:avLst/>
          </a:prstGeom>
        </p:spPr>
      </p:pic>
      <p:pic>
        <p:nvPicPr>
          <p:cNvPr id="12" name="Imagen 11">
            <a:extLst>
              <a:ext uri="{FF2B5EF4-FFF2-40B4-BE49-F238E27FC236}">
                <a16:creationId xmlns:a16="http://schemas.microsoft.com/office/drawing/2014/main" id="{B6B2685E-B967-AEE5-CD95-8FA65DD30E36}"/>
              </a:ext>
            </a:extLst>
          </p:cNvPr>
          <p:cNvPicPr>
            <a:picLocks noChangeAspect="1"/>
          </p:cNvPicPr>
          <p:nvPr/>
        </p:nvPicPr>
        <p:blipFill>
          <a:blip r:embed="rId3"/>
          <a:stretch>
            <a:fillRect/>
          </a:stretch>
        </p:blipFill>
        <p:spPr>
          <a:xfrm>
            <a:off x="7388895" y="2633933"/>
            <a:ext cx="4745595" cy="3418870"/>
          </a:xfrm>
          <a:prstGeom prst="rect">
            <a:avLst/>
          </a:prstGeom>
        </p:spPr>
      </p:pic>
      <p:pic>
        <p:nvPicPr>
          <p:cNvPr id="14" name="Imagen 13">
            <a:extLst>
              <a:ext uri="{FF2B5EF4-FFF2-40B4-BE49-F238E27FC236}">
                <a16:creationId xmlns:a16="http://schemas.microsoft.com/office/drawing/2014/main" id="{E3086C13-2029-8749-039E-6B98E109CD45}"/>
              </a:ext>
            </a:extLst>
          </p:cNvPr>
          <p:cNvPicPr>
            <a:picLocks noChangeAspect="1"/>
          </p:cNvPicPr>
          <p:nvPr/>
        </p:nvPicPr>
        <p:blipFill>
          <a:blip r:embed="rId4"/>
          <a:stretch>
            <a:fillRect/>
          </a:stretch>
        </p:blipFill>
        <p:spPr>
          <a:xfrm>
            <a:off x="879282" y="4539484"/>
            <a:ext cx="6192114" cy="876422"/>
          </a:xfrm>
          <a:prstGeom prst="rect">
            <a:avLst/>
          </a:prstGeom>
        </p:spPr>
      </p:pic>
    </p:spTree>
    <p:extLst>
      <p:ext uri="{BB962C8B-B14F-4D97-AF65-F5344CB8AC3E}">
        <p14:creationId xmlns:p14="http://schemas.microsoft.com/office/powerpoint/2010/main" val="336695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5119777" cy="2972023"/>
          </a:xfrm>
        </p:spPr>
        <p:txBody>
          <a:bodyPr>
            <a:noAutofit/>
          </a:bodyPr>
          <a:lstStyle/>
          <a:p>
            <a:pPr marL="0" indent="0">
              <a:buNone/>
            </a:pPr>
            <a:r>
              <a:rPr lang="es-ES" sz="1400" dirty="0"/>
              <a:t>Realizar algunas tareas de mantenimiento y configuración en la máquina virtual: promover a </a:t>
            </a:r>
            <a:r>
              <a:rPr lang="es-ES" sz="1400" dirty="0" err="1"/>
              <a:t>superusuario</a:t>
            </a:r>
            <a:r>
              <a:rPr lang="es-ES" sz="1400" dirty="0"/>
              <a:t> (sudo su -), comprobar la dirección IP privada asignada y la tabla de encaminamiento, actualizar el SO (</a:t>
            </a:r>
            <a:r>
              <a:rPr lang="es-ES" sz="1400" dirty="0" err="1"/>
              <a:t>yum</a:t>
            </a:r>
            <a:r>
              <a:rPr lang="es-ES" sz="1400" dirty="0"/>
              <a:t> -y </a:t>
            </a:r>
            <a:r>
              <a:rPr lang="es-ES" sz="1400" dirty="0" err="1"/>
              <a:t>update</a:t>
            </a:r>
            <a:r>
              <a:rPr lang="es-ES" sz="1400" dirty="0"/>
              <a:t>), instalar el servidor apache (</a:t>
            </a:r>
            <a:r>
              <a:rPr lang="es-ES" sz="1400" dirty="0" err="1"/>
              <a:t>httpd</a:t>
            </a:r>
            <a:r>
              <a:rPr lang="es-ES" sz="1400" dirty="0"/>
              <a:t>) y configurar su arranque automático. </a:t>
            </a:r>
            <a:r>
              <a:rPr lang="es-ES" sz="1400" b="1" dirty="0"/>
              <a:t>Instalar también el intérprete </a:t>
            </a:r>
            <a:r>
              <a:rPr lang="es-ES" sz="1400" b="1" dirty="0" err="1"/>
              <a:t>php</a:t>
            </a:r>
            <a:r>
              <a:rPr lang="es-ES" sz="1400" b="1" dirty="0"/>
              <a:t>, y crear una página de inicio predeterminada (</a:t>
            </a:r>
            <a:r>
              <a:rPr lang="es-ES" sz="1400" b="1" dirty="0" err="1"/>
              <a:t>index.php</a:t>
            </a:r>
            <a:r>
              <a:rPr lang="es-ES" sz="1400" b="1" dirty="0"/>
              <a:t>) que nos presentará la dirección IP privada de la máquina virtual</a:t>
            </a:r>
            <a:r>
              <a:rPr lang="es-ES" sz="1400" dirty="0"/>
              <a:t>. Comprobar que se visualiza la página de inicio con la dirección IP de la instancia accediendo desde un navegador web con la dirección IP pública y el nombre de dominio externo asignado. Instalar también el programa stress, que usaremos en el apartado de auto escalado.</a:t>
            </a:r>
          </a:p>
          <a:p>
            <a:pPr marL="0" indent="0">
              <a:buNone/>
            </a:pPr>
            <a:endParaRPr lang="es-ES" sz="1400" b="1" dirty="0"/>
          </a:p>
          <a:p>
            <a:pPr marL="0" indent="0">
              <a:buNone/>
            </a:pPr>
            <a:endParaRPr lang="es-ES" sz="1400"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23</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1.5 Lanzamiento de Instancia </a:t>
            </a:r>
            <a:r>
              <a:rPr lang="es-ES" sz="1600" i="1" dirty="0" err="1"/>
              <a:t>PruebasWeb</a:t>
            </a:r>
            <a:endParaRPr lang="es-ES" sz="1600" i="1" dirty="0"/>
          </a:p>
        </p:txBody>
      </p:sp>
      <p:sp>
        <p:nvSpPr>
          <p:cNvPr id="8" name="CuadroTexto 7">
            <a:extLst>
              <a:ext uri="{FF2B5EF4-FFF2-40B4-BE49-F238E27FC236}">
                <a16:creationId xmlns:a16="http://schemas.microsoft.com/office/drawing/2014/main" id="{BD4EF12C-9837-D3E5-EA1B-3C96000CE2F5}"/>
              </a:ext>
            </a:extLst>
          </p:cNvPr>
          <p:cNvSpPr txBox="1"/>
          <p:nvPr/>
        </p:nvSpPr>
        <p:spPr>
          <a:xfrm>
            <a:off x="927339" y="4519127"/>
            <a:ext cx="6096000" cy="738664"/>
          </a:xfrm>
          <a:prstGeom prst="rect">
            <a:avLst/>
          </a:prstGeom>
          <a:noFill/>
        </p:spPr>
        <p:txBody>
          <a:bodyPr wrap="square">
            <a:spAutoFit/>
          </a:bodyPr>
          <a:lstStyle/>
          <a:p>
            <a:r>
              <a:rPr lang="es-ES" sz="1400" dirty="0" err="1"/>
              <a:t>Yum</a:t>
            </a:r>
            <a:r>
              <a:rPr lang="es-ES" sz="1400" dirty="0"/>
              <a:t> </a:t>
            </a:r>
            <a:r>
              <a:rPr lang="es-ES" sz="1400" dirty="0" err="1"/>
              <a:t>install</a:t>
            </a:r>
            <a:r>
              <a:rPr lang="es-ES" sz="1400" dirty="0"/>
              <a:t> </a:t>
            </a:r>
            <a:r>
              <a:rPr lang="es-ES" sz="1400" dirty="0" err="1"/>
              <a:t>php</a:t>
            </a:r>
            <a:endParaRPr lang="es-ES" sz="1400" dirty="0"/>
          </a:p>
          <a:p>
            <a:r>
              <a:rPr lang="it-IT" sz="1400" dirty="0"/>
              <a:t>Vim /var/www/html/index.php</a:t>
            </a:r>
          </a:p>
          <a:p>
            <a:endParaRPr lang="es-ES" sz="1400" dirty="0"/>
          </a:p>
        </p:txBody>
      </p:sp>
      <p:pic>
        <p:nvPicPr>
          <p:cNvPr id="10" name="Imagen 9">
            <a:extLst>
              <a:ext uri="{FF2B5EF4-FFF2-40B4-BE49-F238E27FC236}">
                <a16:creationId xmlns:a16="http://schemas.microsoft.com/office/drawing/2014/main" id="{D76D86A6-28C6-6B94-4304-2C4F1F94C707}"/>
              </a:ext>
            </a:extLst>
          </p:cNvPr>
          <p:cNvPicPr>
            <a:picLocks noChangeAspect="1"/>
          </p:cNvPicPr>
          <p:nvPr/>
        </p:nvPicPr>
        <p:blipFill>
          <a:blip r:embed="rId2"/>
          <a:stretch>
            <a:fillRect/>
          </a:stretch>
        </p:blipFill>
        <p:spPr>
          <a:xfrm>
            <a:off x="7466107" y="1972573"/>
            <a:ext cx="3947265" cy="3562709"/>
          </a:xfrm>
          <a:prstGeom prst="rect">
            <a:avLst/>
          </a:prstGeom>
        </p:spPr>
      </p:pic>
      <p:pic>
        <p:nvPicPr>
          <p:cNvPr id="13" name="Imagen 12">
            <a:extLst>
              <a:ext uri="{FF2B5EF4-FFF2-40B4-BE49-F238E27FC236}">
                <a16:creationId xmlns:a16="http://schemas.microsoft.com/office/drawing/2014/main" id="{D296ED8D-E999-2D72-F3DA-70D1B80E3B9A}"/>
              </a:ext>
            </a:extLst>
          </p:cNvPr>
          <p:cNvPicPr>
            <a:picLocks noChangeAspect="1"/>
          </p:cNvPicPr>
          <p:nvPr/>
        </p:nvPicPr>
        <p:blipFill>
          <a:blip r:embed="rId3"/>
          <a:stretch>
            <a:fillRect/>
          </a:stretch>
        </p:blipFill>
        <p:spPr>
          <a:xfrm>
            <a:off x="927339" y="5152769"/>
            <a:ext cx="6150443" cy="926089"/>
          </a:xfrm>
          <a:prstGeom prst="rect">
            <a:avLst/>
          </a:prstGeom>
        </p:spPr>
      </p:pic>
    </p:spTree>
    <p:extLst>
      <p:ext uri="{BB962C8B-B14F-4D97-AF65-F5344CB8AC3E}">
        <p14:creationId xmlns:p14="http://schemas.microsoft.com/office/powerpoint/2010/main" val="2956579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2972023"/>
          </a:xfrm>
        </p:spPr>
        <p:txBody>
          <a:bodyPr>
            <a:noAutofit/>
          </a:bodyPr>
          <a:lstStyle/>
          <a:p>
            <a:pPr marL="0" indent="0">
              <a:buNone/>
            </a:pPr>
            <a:r>
              <a:rPr lang="es-ES" sz="1400" dirty="0"/>
              <a:t>Realizar algunas tareas de mantenimiento y configuración en la máquina virtual: promover a </a:t>
            </a:r>
            <a:r>
              <a:rPr lang="es-ES" sz="1400" dirty="0" err="1"/>
              <a:t>superusuario</a:t>
            </a:r>
            <a:r>
              <a:rPr lang="es-ES" sz="1400" dirty="0"/>
              <a:t> (sudo su -), comprobar la dirección IP privada asignada y la tabla de encaminamiento, actualizar el SO (</a:t>
            </a:r>
            <a:r>
              <a:rPr lang="es-ES" sz="1400" dirty="0" err="1"/>
              <a:t>yum</a:t>
            </a:r>
            <a:r>
              <a:rPr lang="es-ES" sz="1400" dirty="0"/>
              <a:t> -y </a:t>
            </a:r>
            <a:r>
              <a:rPr lang="es-ES" sz="1400" dirty="0" err="1"/>
              <a:t>update</a:t>
            </a:r>
            <a:r>
              <a:rPr lang="es-ES" sz="1400" dirty="0"/>
              <a:t>), instalar el servidor apache (</a:t>
            </a:r>
            <a:r>
              <a:rPr lang="es-ES" sz="1400" dirty="0" err="1"/>
              <a:t>httpd</a:t>
            </a:r>
            <a:r>
              <a:rPr lang="es-ES" sz="1400" dirty="0"/>
              <a:t>) y configurar su arranque automático. Instalar también el intérprete </a:t>
            </a:r>
            <a:r>
              <a:rPr lang="es-ES" sz="1400" dirty="0" err="1"/>
              <a:t>php</a:t>
            </a:r>
            <a:r>
              <a:rPr lang="es-ES" sz="1400" dirty="0"/>
              <a:t>, y crear una página de inicio predeterminada (</a:t>
            </a:r>
            <a:r>
              <a:rPr lang="es-ES" sz="1400" dirty="0" err="1"/>
              <a:t>index.php</a:t>
            </a:r>
            <a:r>
              <a:rPr lang="es-ES" sz="1400" dirty="0"/>
              <a:t>) que nos presentará la dirección IP privada de la máquina virtual. </a:t>
            </a:r>
            <a:r>
              <a:rPr lang="es-ES" sz="1400" b="1" dirty="0"/>
              <a:t>Comprobar que se visualiza la página de inicio con la dirección IP de la instancia accediendo desde un navegador web con la dirección IP pública y el nombre de dominio externo asignado.</a:t>
            </a:r>
            <a:r>
              <a:rPr lang="es-ES" sz="1400" dirty="0"/>
              <a:t> </a:t>
            </a:r>
            <a:r>
              <a:rPr lang="es-ES" sz="1400" b="1" dirty="0"/>
              <a:t>Instalar también el programa stress, que usaremos en el apartado de auto escalado.</a:t>
            </a:r>
          </a:p>
          <a:p>
            <a:pPr marL="0" indent="0">
              <a:buNone/>
            </a:pPr>
            <a:endParaRPr lang="es-ES" sz="1400" b="1" dirty="0"/>
          </a:p>
          <a:p>
            <a:pPr marL="0" indent="0">
              <a:buNone/>
            </a:pPr>
            <a:endParaRPr lang="es-ES" sz="1400"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24</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1.5 Lanzamiento de Instancia </a:t>
            </a:r>
            <a:r>
              <a:rPr lang="es-ES" sz="1600" i="1" dirty="0" err="1"/>
              <a:t>PruebasWeb</a:t>
            </a:r>
            <a:endParaRPr lang="es-ES" sz="1600" i="1" dirty="0"/>
          </a:p>
        </p:txBody>
      </p:sp>
      <p:sp>
        <p:nvSpPr>
          <p:cNvPr id="8" name="CuadroTexto 7">
            <a:extLst>
              <a:ext uri="{FF2B5EF4-FFF2-40B4-BE49-F238E27FC236}">
                <a16:creationId xmlns:a16="http://schemas.microsoft.com/office/drawing/2014/main" id="{BD4EF12C-9837-D3E5-EA1B-3C96000CE2F5}"/>
              </a:ext>
            </a:extLst>
          </p:cNvPr>
          <p:cNvSpPr txBox="1"/>
          <p:nvPr/>
        </p:nvSpPr>
        <p:spPr>
          <a:xfrm>
            <a:off x="838200" y="3356281"/>
            <a:ext cx="6096000" cy="1107996"/>
          </a:xfrm>
          <a:prstGeom prst="rect">
            <a:avLst/>
          </a:prstGeom>
          <a:noFill/>
        </p:spPr>
        <p:txBody>
          <a:bodyPr wrap="square">
            <a:spAutoFit/>
          </a:bodyPr>
          <a:lstStyle/>
          <a:p>
            <a:r>
              <a:rPr lang="es-ES" sz="1400" dirty="0">
                <a:solidFill>
                  <a:srgbClr val="000000"/>
                </a:solidFill>
              </a:rPr>
              <a:t>La IP Pública actual (tuve que apagar la instancia): </a:t>
            </a:r>
            <a:r>
              <a:rPr lang="es-ES" sz="1400" b="0" i="0" dirty="0">
                <a:solidFill>
                  <a:srgbClr val="000000"/>
                </a:solidFill>
                <a:effectLst/>
              </a:rPr>
              <a:t>54.91.132.15</a:t>
            </a:r>
          </a:p>
          <a:p>
            <a:r>
              <a:rPr lang="es-ES" sz="1400" dirty="0">
                <a:solidFill>
                  <a:srgbClr val="000000"/>
                </a:solidFill>
              </a:rPr>
              <a:t>Dominio Externo: </a:t>
            </a:r>
            <a:r>
              <a:rPr lang="es-ES" sz="1400" b="0" i="0" dirty="0">
                <a:solidFill>
                  <a:srgbClr val="000000"/>
                </a:solidFill>
                <a:effectLst/>
              </a:rPr>
              <a:t>ec2-54-91-132-15.compute-1.amazonaws.com</a:t>
            </a:r>
          </a:p>
          <a:p>
            <a:endParaRPr lang="es-ES" sz="1400" b="0" i="0" dirty="0">
              <a:solidFill>
                <a:srgbClr val="000000"/>
              </a:solidFill>
              <a:effectLst/>
            </a:endParaRPr>
          </a:p>
          <a:p>
            <a:r>
              <a:rPr lang="es-ES" sz="1200" i="1" dirty="0">
                <a:solidFill>
                  <a:srgbClr val="000000"/>
                </a:solidFill>
              </a:rPr>
              <a:t>Nota</a:t>
            </a:r>
            <a:r>
              <a:rPr lang="es-ES" sz="1200" dirty="0">
                <a:solidFill>
                  <a:srgbClr val="000000"/>
                </a:solidFill>
              </a:rPr>
              <a:t>: Tuve que permitir el acceso por https en el grupo de seguridad porque mi navegador no usa el protocolo HTTP sino HTTPS</a:t>
            </a:r>
            <a:endParaRPr lang="es-ES" sz="1200" dirty="0"/>
          </a:p>
        </p:txBody>
      </p:sp>
      <p:pic>
        <p:nvPicPr>
          <p:cNvPr id="9" name="Imagen 8">
            <a:extLst>
              <a:ext uri="{FF2B5EF4-FFF2-40B4-BE49-F238E27FC236}">
                <a16:creationId xmlns:a16="http://schemas.microsoft.com/office/drawing/2014/main" id="{A1BC3721-1D77-89C2-6DEC-AED5E50A10A0}"/>
              </a:ext>
            </a:extLst>
          </p:cNvPr>
          <p:cNvPicPr>
            <a:picLocks noChangeAspect="1"/>
          </p:cNvPicPr>
          <p:nvPr/>
        </p:nvPicPr>
        <p:blipFill>
          <a:blip r:embed="rId2"/>
          <a:stretch>
            <a:fillRect/>
          </a:stretch>
        </p:blipFill>
        <p:spPr>
          <a:xfrm>
            <a:off x="6509824" y="3011918"/>
            <a:ext cx="3899232" cy="834164"/>
          </a:xfrm>
          <a:prstGeom prst="rect">
            <a:avLst/>
          </a:prstGeom>
        </p:spPr>
      </p:pic>
      <p:pic>
        <p:nvPicPr>
          <p:cNvPr id="12" name="Imagen 11">
            <a:extLst>
              <a:ext uri="{FF2B5EF4-FFF2-40B4-BE49-F238E27FC236}">
                <a16:creationId xmlns:a16="http://schemas.microsoft.com/office/drawing/2014/main" id="{B84740B0-EC3E-1891-5A91-D91AABB38934}"/>
              </a:ext>
            </a:extLst>
          </p:cNvPr>
          <p:cNvPicPr>
            <a:picLocks noChangeAspect="1"/>
          </p:cNvPicPr>
          <p:nvPr/>
        </p:nvPicPr>
        <p:blipFill>
          <a:blip r:embed="rId3"/>
          <a:stretch>
            <a:fillRect/>
          </a:stretch>
        </p:blipFill>
        <p:spPr>
          <a:xfrm>
            <a:off x="6509824" y="3871313"/>
            <a:ext cx="5003565" cy="611750"/>
          </a:xfrm>
          <a:prstGeom prst="rect">
            <a:avLst/>
          </a:prstGeom>
        </p:spPr>
      </p:pic>
      <p:pic>
        <p:nvPicPr>
          <p:cNvPr id="16" name="Imagen 15">
            <a:extLst>
              <a:ext uri="{FF2B5EF4-FFF2-40B4-BE49-F238E27FC236}">
                <a16:creationId xmlns:a16="http://schemas.microsoft.com/office/drawing/2014/main" id="{E54CF43F-1931-0A00-AC02-D8CDDDC922D8}"/>
              </a:ext>
            </a:extLst>
          </p:cNvPr>
          <p:cNvPicPr>
            <a:picLocks noChangeAspect="1"/>
          </p:cNvPicPr>
          <p:nvPr/>
        </p:nvPicPr>
        <p:blipFill>
          <a:blip r:embed="rId4"/>
          <a:stretch>
            <a:fillRect/>
          </a:stretch>
        </p:blipFill>
        <p:spPr>
          <a:xfrm>
            <a:off x="838200" y="4672972"/>
            <a:ext cx="7335815" cy="1530169"/>
          </a:xfrm>
          <a:prstGeom prst="rect">
            <a:avLst/>
          </a:prstGeom>
        </p:spPr>
      </p:pic>
      <p:sp>
        <p:nvSpPr>
          <p:cNvPr id="17" name="CuadroTexto 16">
            <a:extLst>
              <a:ext uri="{FF2B5EF4-FFF2-40B4-BE49-F238E27FC236}">
                <a16:creationId xmlns:a16="http://schemas.microsoft.com/office/drawing/2014/main" id="{B5DFA235-5FEE-9A52-9FA7-D963B4D29F5D}"/>
              </a:ext>
            </a:extLst>
          </p:cNvPr>
          <p:cNvSpPr txBox="1"/>
          <p:nvPr/>
        </p:nvSpPr>
        <p:spPr>
          <a:xfrm>
            <a:off x="8187905" y="5291544"/>
            <a:ext cx="1794295" cy="307777"/>
          </a:xfrm>
          <a:prstGeom prst="rect">
            <a:avLst/>
          </a:prstGeom>
          <a:noFill/>
        </p:spPr>
        <p:txBody>
          <a:bodyPr wrap="square">
            <a:spAutoFit/>
          </a:bodyPr>
          <a:lstStyle/>
          <a:p>
            <a:r>
              <a:rPr lang="es-ES" sz="1400" dirty="0">
                <a:solidFill>
                  <a:srgbClr val="000000"/>
                </a:solidFill>
              </a:rPr>
              <a:t>Descarga de stress</a:t>
            </a:r>
            <a:endParaRPr lang="es-ES" sz="1200" dirty="0"/>
          </a:p>
        </p:txBody>
      </p:sp>
    </p:spTree>
    <p:extLst>
      <p:ext uri="{BB962C8B-B14F-4D97-AF65-F5344CB8AC3E}">
        <p14:creationId xmlns:p14="http://schemas.microsoft.com/office/powerpoint/2010/main" val="3777574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1200449" cy="779064"/>
          </a:xfrm>
        </p:spPr>
        <p:txBody>
          <a:bodyPr>
            <a:noAutofit/>
          </a:bodyPr>
          <a:lstStyle/>
          <a:p>
            <a:pPr marL="0" indent="0">
              <a:buNone/>
            </a:pPr>
            <a:r>
              <a:rPr lang="es-ES" sz="1400" dirty="0"/>
              <a:t>Comprobar el efecto sobre las direcciones IP pública y privada de un reinicio de la máquina (shutdown -r </a:t>
            </a:r>
            <a:r>
              <a:rPr lang="es-ES" sz="1400" dirty="0" err="1"/>
              <a:t>now</a:t>
            </a:r>
            <a:r>
              <a:rPr lang="es-ES" sz="1400" dirty="0"/>
              <a:t>) y una detención (shutdown -h </a:t>
            </a:r>
            <a:r>
              <a:rPr lang="es-ES" sz="1400" dirty="0" err="1"/>
              <a:t>now</a:t>
            </a:r>
            <a:r>
              <a:rPr lang="es-ES" sz="1400" dirty="0"/>
              <a:t>, equivalente a </a:t>
            </a:r>
            <a:r>
              <a:rPr lang="es-ES" sz="1400" dirty="0" err="1"/>
              <a:t>Actions</a:t>
            </a:r>
            <a:r>
              <a:rPr lang="es-ES" sz="1400" dirty="0"/>
              <a:t> → </a:t>
            </a:r>
            <a:r>
              <a:rPr lang="es-ES" sz="1400" dirty="0" err="1"/>
              <a:t>Instance</a:t>
            </a:r>
            <a:r>
              <a:rPr lang="es-ES" sz="1400" dirty="0"/>
              <a:t> </a:t>
            </a:r>
            <a:r>
              <a:rPr lang="es-ES" sz="1400" dirty="0" err="1"/>
              <a:t>Settings</a:t>
            </a:r>
            <a:r>
              <a:rPr lang="es-ES" sz="1400" dirty="0"/>
              <a:t> → Stop desde la consola EC2) y arranque posterior (</a:t>
            </a:r>
            <a:r>
              <a:rPr lang="es-ES" sz="1400" dirty="0" err="1"/>
              <a:t>Actions</a:t>
            </a:r>
            <a:r>
              <a:rPr lang="es-ES" sz="1400" dirty="0"/>
              <a:t> → </a:t>
            </a:r>
            <a:r>
              <a:rPr lang="es-ES" sz="1400" dirty="0" err="1"/>
              <a:t>Instance</a:t>
            </a:r>
            <a:r>
              <a:rPr lang="es-ES" sz="1400" dirty="0"/>
              <a:t> </a:t>
            </a:r>
            <a:r>
              <a:rPr lang="es-ES" sz="1400" dirty="0" err="1"/>
              <a:t>Settings</a:t>
            </a:r>
            <a:r>
              <a:rPr lang="es-ES" sz="1400" dirty="0"/>
              <a:t> → </a:t>
            </a:r>
            <a:r>
              <a:rPr lang="es-ES" sz="1400" dirty="0" err="1"/>
              <a:t>Start</a:t>
            </a:r>
            <a:r>
              <a:rPr lang="es-ES" sz="1400" dirty="0"/>
              <a:t>). Nota: verificar también que el servidor web se inicia automáticamente. </a:t>
            </a:r>
            <a:endParaRPr lang="es-ES" sz="1400" b="1" dirty="0"/>
          </a:p>
          <a:p>
            <a:pPr marL="0" indent="0">
              <a:buNone/>
            </a:pPr>
            <a:endParaRPr lang="es-ES" sz="1400"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25</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1.6 Efecto de Reinicio y Detención de la Instancia</a:t>
            </a:r>
          </a:p>
        </p:txBody>
      </p:sp>
      <p:sp>
        <p:nvSpPr>
          <p:cNvPr id="8" name="CuadroTexto 7">
            <a:extLst>
              <a:ext uri="{FF2B5EF4-FFF2-40B4-BE49-F238E27FC236}">
                <a16:creationId xmlns:a16="http://schemas.microsoft.com/office/drawing/2014/main" id="{BD4EF12C-9837-D3E5-EA1B-3C96000CE2F5}"/>
              </a:ext>
            </a:extLst>
          </p:cNvPr>
          <p:cNvSpPr txBox="1"/>
          <p:nvPr/>
        </p:nvSpPr>
        <p:spPr>
          <a:xfrm>
            <a:off x="8793192" y="2995867"/>
            <a:ext cx="3069567" cy="738664"/>
          </a:xfrm>
          <a:prstGeom prst="rect">
            <a:avLst/>
          </a:prstGeom>
          <a:noFill/>
        </p:spPr>
        <p:txBody>
          <a:bodyPr wrap="square">
            <a:spAutoFit/>
          </a:bodyPr>
          <a:lstStyle/>
          <a:p>
            <a:r>
              <a:rPr lang="es-ES" sz="1400" b="1" dirty="0">
                <a:solidFill>
                  <a:srgbClr val="000000"/>
                </a:solidFill>
              </a:rPr>
              <a:t>shutdown –r </a:t>
            </a:r>
            <a:r>
              <a:rPr lang="es-ES" sz="1400" b="1" dirty="0" err="1">
                <a:solidFill>
                  <a:srgbClr val="000000"/>
                </a:solidFill>
              </a:rPr>
              <a:t>now</a:t>
            </a:r>
            <a:r>
              <a:rPr lang="es-ES" sz="1400" b="1" dirty="0">
                <a:solidFill>
                  <a:srgbClr val="000000"/>
                </a:solidFill>
              </a:rPr>
              <a:t> </a:t>
            </a:r>
            <a:r>
              <a:rPr lang="es-ES" sz="1400" dirty="0">
                <a:solidFill>
                  <a:srgbClr val="000000"/>
                </a:solidFill>
                <a:sym typeface="Wingdings" panose="05000000000000000000" pitchFamily="2" charset="2"/>
              </a:rPr>
              <a:t> reinicia el sistema, las </a:t>
            </a:r>
            <a:r>
              <a:rPr lang="es-ES" sz="1400" dirty="0" err="1">
                <a:solidFill>
                  <a:srgbClr val="000000"/>
                </a:solidFill>
                <a:sym typeface="Wingdings" panose="05000000000000000000" pitchFamily="2" charset="2"/>
              </a:rPr>
              <a:t>IPs</a:t>
            </a:r>
            <a:r>
              <a:rPr lang="es-ES" sz="1400" dirty="0">
                <a:solidFill>
                  <a:srgbClr val="000000"/>
                </a:solidFill>
                <a:sym typeface="Wingdings" panose="05000000000000000000" pitchFamily="2" charset="2"/>
              </a:rPr>
              <a:t> siguen siendo las mismas</a:t>
            </a:r>
            <a:r>
              <a:rPr lang="es-ES" sz="1400" dirty="0">
                <a:solidFill>
                  <a:srgbClr val="000000"/>
                </a:solidFill>
              </a:rPr>
              <a:t> </a:t>
            </a:r>
            <a:endParaRPr lang="es-ES" sz="1200" dirty="0"/>
          </a:p>
        </p:txBody>
      </p:sp>
      <p:pic>
        <p:nvPicPr>
          <p:cNvPr id="7" name="Imagen 6">
            <a:extLst>
              <a:ext uri="{FF2B5EF4-FFF2-40B4-BE49-F238E27FC236}">
                <a16:creationId xmlns:a16="http://schemas.microsoft.com/office/drawing/2014/main" id="{766AFEEF-0D13-68B0-D28E-B91B67397EC8}"/>
              </a:ext>
            </a:extLst>
          </p:cNvPr>
          <p:cNvPicPr>
            <a:picLocks noChangeAspect="1"/>
          </p:cNvPicPr>
          <p:nvPr/>
        </p:nvPicPr>
        <p:blipFill>
          <a:blip r:embed="rId2"/>
          <a:stretch>
            <a:fillRect/>
          </a:stretch>
        </p:blipFill>
        <p:spPr>
          <a:xfrm>
            <a:off x="1105618" y="2770792"/>
            <a:ext cx="7370030" cy="1598616"/>
          </a:xfrm>
          <a:prstGeom prst="rect">
            <a:avLst/>
          </a:prstGeom>
        </p:spPr>
      </p:pic>
      <p:pic>
        <p:nvPicPr>
          <p:cNvPr id="11" name="Imagen 10">
            <a:extLst>
              <a:ext uri="{FF2B5EF4-FFF2-40B4-BE49-F238E27FC236}">
                <a16:creationId xmlns:a16="http://schemas.microsoft.com/office/drawing/2014/main" id="{91EFB5EE-E1B0-711C-D25B-AC49AC16989C}"/>
              </a:ext>
            </a:extLst>
          </p:cNvPr>
          <p:cNvPicPr>
            <a:picLocks noChangeAspect="1"/>
          </p:cNvPicPr>
          <p:nvPr/>
        </p:nvPicPr>
        <p:blipFill>
          <a:blip r:embed="rId3"/>
          <a:stretch>
            <a:fillRect/>
          </a:stretch>
        </p:blipFill>
        <p:spPr>
          <a:xfrm>
            <a:off x="1105618" y="4693178"/>
            <a:ext cx="8849265" cy="1518513"/>
          </a:xfrm>
          <a:prstGeom prst="rect">
            <a:avLst/>
          </a:prstGeom>
        </p:spPr>
      </p:pic>
    </p:spTree>
    <p:extLst>
      <p:ext uri="{BB962C8B-B14F-4D97-AF65-F5344CB8AC3E}">
        <p14:creationId xmlns:p14="http://schemas.microsoft.com/office/powerpoint/2010/main" val="3335467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1200449" cy="779064"/>
          </a:xfrm>
        </p:spPr>
        <p:txBody>
          <a:bodyPr>
            <a:noAutofit/>
          </a:bodyPr>
          <a:lstStyle/>
          <a:p>
            <a:pPr marL="0" indent="0">
              <a:buNone/>
            </a:pPr>
            <a:r>
              <a:rPr lang="es-ES" sz="1400" dirty="0"/>
              <a:t>Comprobar el efecto sobre las direcciones IP pública y privada de un reinicio de la máquina (shutdown -r </a:t>
            </a:r>
            <a:r>
              <a:rPr lang="es-ES" sz="1400" dirty="0" err="1"/>
              <a:t>now</a:t>
            </a:r>
            <a:r>
              <a:rPr lang="es-ES" sz="1400" dirty="0"/>
              <a:t>) y una detención (shutdown -h </a:t>
            </a:r>
            <a:r>
              <a:rPr lang="es-ES" sz="1400" dirty="0" err="1"/>
              <a:t>now</a:t>
            </a:r>
            <a:r>
              <a:rPr lang="es-ES" sz="1400" dirty="0"/>
              <a:t>, equivalente a </a:t>
            </a:r>
            <a:r>
              <a:rPr lang="es-ES" sz="1400" dirty="0" err="1"/>
              <a:t>Actions</a:t>
            </a:r>
            <a:r>
              <a:rPr lang="es-ES" sz="1400" dirty="0"/>
              <a:t> → </a:t>
            </a:r>
            <a:r>
              <a:rPr lang="es-ES" sz="1400" dirty="0" err="1"/>
              <a:t>Instance</a:t>
            </a:r>
            <a:r>
              <a:rPr lang="es-ES" sz="1400" dirty="0"/>
              <a:t> </a:t>
            </a:r>
            <a:r>
              <a:rPr lang="es-ES" sz="1400" dirty="0" err="1"/>
              <a:t>Settings</a:t>
            </a:r>
            <a:r>
              <a:rPr lang="es-ES" sz="1400" dirty="0"/>
              <a:t> → Stop desde la consola EC2) y arranque posterior (</a:t>
            </a:r>
            <a:r>
              <a:rPr lang="es-ES" sz="1400" dirty="0" err="1"/>
              <a:t>Actions</a:t>
            </a:r>
            <a:r>
              <a:rPr lang="es-ES" sz="1400" dirty="0"/>
              <a:t> → </a:t>
            </a:r>
            <a:r>
              <a:rPr lang="es-ES" sz="1400" dirty="0" err="1"/>
              <a:t>Instance</a:t>
            </a:r>
            <a:r>
              <a:rPr lang="es-ES" sz="1400" dirty="0"/>
              <a:t> </a:t>
            </a:r>
            <a:r>
              <a:rPr lang="es-ES" sz="1400" dirty="0" err="1"/>
              <a:t>Settings</a:t>
            </a:r>
            <a:r>
              <a:rPr lang="es-ES" sz="1400" dirty="0"/>
              <a:t> → </a:t>
            </a:r>
            <a:r>
              <a:rPr lang="es-ES" sz="1400" dirty="0" err="1"/>
              <a:t>Start</a:t>
            </a:r>
            <a:r>
              <a:rPr lang="es-ES" sz="1400" dirty="0"/>
              <a:t>). Nota: verificar también que el servidor web se inicia automáticamente. </a:t>
            </a:r>
            <a:endParaRPr lang="es-ES" sz="1400" b="1" dirty="0"/>
          </a:p>
          <a:p>
            <a:pPr marL="0" indent="0">
              <a:buNone/>
            </a:pPr>
            <a:endParaRPr lang="es-ES" sz="1400"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26</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1.6 Efecto de Reinicio y Detención de la Instancia</a:t>
            </a:r>
          </a:p>
        </p:txBody>
      </p:sp>
      <p:sp>
        <p:nvSpPr>
          <p:cNvPr id="8" name="CuadroTexto 7">
            <a:extLst>
              <a:ext uri="{FF2B5EF4-FFF2-40B4-BE49-F238E27FC236}">
                <a16:creationId xmlns:a16="http://schemas.microsoft.com/office/drawing/2014/main" id="{BD4EF12C-9837-D3E5-EA1B-3C96000CE2F5}"/>
              </a:ext>
            </a:extLst>
          </p:cNvPr>
          <p:cNvSpPr txBox="1"/>
          <p:nvPr/>
        </p:nvSpPr>
        <p:spPr>
          <a:xfrm>
            <a:off x="8787441" y="2752498"/>
            <a:ext cx="3069567" cy="954107"/>
          </a:xfrm>
          <a:prstGeom prst="rect">
            <a:avLst/>
          </a:prstGeom>
          <a:noFill/>
        </p:spPr>
        <p:txBody>
          <a:bodyPr wrap="square">
            <a:spAutoFit/>
          </a:bodyPr>
          <a:lstStyle/>
          <a:p>
            <a:r>
              <a:rPr lang="es-ES" sz="1400" b="1" dirty="0">
                <a:solidFill>
                  <a:srgbClr val="000000"/>
                </a:solidFill>
              </a:rPr>
              <a:t>shutdown –h </a:t>
            </a:r>
            <a:r>
              <a:rPr lang="es-ES" sz="1400" b="1" dirty="0" err="1">
                <a:solidFill>
                  <a:srgbClr val="000000"/>
                </a:solidFill>
              </a:rPr>
              <a:t>now</a:t>
            </a:r>
            <a:r>
              <a:rPr lang="es-ES" sz="1400" b="1" dirty="0">
                <a:solidFill>
                  <a:srgbClr val="000000"/>
                </a:solidFill>
              </a:rPr>
              <a:t> </a:t>
            </a:r>
            <a:r>
              <a:rPr lang="es-ES" sz="1400" dirty="0">
                <a:solidFill>
                  <a:srgbClr val="000000"/>
                </a:solidFill>
                <a:sym typeface="Wingdings" panose="05000000000000000000" pitchFamily="2" charset="2"/>
              </a:rPr>
              <a:t> Apaga el sistema, la IP pública cambia al volverla a iniciar pero la IP privada se mantiene</a:t>
            </a:r>
            <a:endParaRPr lang="es-ES" sz="1200" dirty="0"/>
          </a:p>
        </p:txBody>
      </p:sp>
      <p:pic>
        <p:nvPicPr>
          <p:cNvPr id="9" name="Imagen 8">
            <a:extLst>
              <a:ext uri="{FF2B5EF4-FFF2-40B4-BE49-F238E27FC236}">
                <a16:creationId xmlns:a16="http://schemas.microsoft.com/office/drawing/2014/main" id="{B112CD48-DD20-73B3-08EC-9FB8D47D8DDC}"/>
              </a:ext>
            </a:extLst>
          </p:cNvPr>
          <p:cNvPicPr>
            <a:picLocks noChangeAspect="1"/>
          </p:cNvPicPr>
          <p:nvPr/>
        </p:nvPicPr>
        <p:blipFill>
          <a:blip r:embed="rId2"/>
          <a:stretch>
            <a:fillRect/>
          </a:stretch>
        </p:blipFill>
        <p:spPr>
          <a:xfrm>
            <a:off x="927340" y="2649335"/>
            <a:ext cx="7503544" cy="1354461"/>
          </a:xfrm>
          <a:prstGeom prst="rect">
            <a:avLst/>
          </a:prstGeom>
        </p:spPr>
      </p:pic>
      <p:pic>
        <p:nvPicPr>
          <p:cNvPr id="12" name="Imagen 11">
            <a:extLst>
              <a:ext uri="{FF2B5EF4-FFF2-40B4-BE49-F238E27FC236}">
                <a16:creationId xmlns:a16="http://schemas.microsoft.com/office/drawing/2014/main" id="{9DE5FE64-FE3A-3EAF-CE13-87AC731D54AF}"/>
              </a:ext>
            </a:extLst>
          </p:cNvPr>
          <p:cNvPicPr>
            <a:picLocks noChangeAspect="1"/>
          </p:cNvPicPr>
          <p:nvPr/>
        </p:nvPicPr>
        <p:blipFill>
          <a:blip r:embed="rId3"/>
          <a:stretch>
            <a:fillRect/>
          </a:stretch>
        </p:blipFill>
        <p:spPr>
          <a:xfrm>
            <a:off x="885645" y="4262969"/>
            <a:ext cx="11153004" cy="582910"/>
          </a:xfrm>
          <a:prstGeom prst="rect">
            <a:avLst/>
          </a:prstGeom>
        </p:spPr>
      </p:pic>
      <p:sp>
        <p:nvSpPr>
          <p:cNvPr id="13" name="CuadroTexto 12">
            <a:extLst>
              <a:ext uri="{FF2B5EF4-FFF2-40B4-BE49-F238E27FC236}">
                <a16:creationId xmlns:a16="http://schemas.microsoft.com/office/drawing/2014/main" id="{BC99AE66-918B-D25C-35E5-B9125623C6DA}"/>
              </a:ext>
            </a:extLst>
          </p:cNvPr>
          <p:cNvSpPr txBox="1"/>
          <p:nvPr/>
        </p:nvSpPr>
        <p:spPr>
          <a:xfrm>
            <a:off x="838200" y="5010609"/>
            <a:ext cx="3069567" cy="307777"/>
          </a:xfrm>
          <a:prstGeom prst="rect">
            <a:avLst/>
          </a:prstGeom>
          <a:noFill/>
        </p:spPr>
        <p:txBody>
          <a:bodyPr wrap="square">
            <a:spAutoFit/>
          </a:bodyPr>
          <a:lstStyle/>
          <a:p>
            <a:r>
              <a:rPr lang="es-ES" sz="1400" dirty="0" err="1">
                <a:solidFill>
                  <a:srgbClr val="000000"/>
                </a:solidFill>
                <a:sym typeface="Wingdings" panose="05000000000000000000" pitchFamily="2" charset="2"/>
              </a:rPr>
              <a:t>Instance</a:t>
            </a:r>
            <a:r>
              <a:rPr lang="es-ES" sz="1400" dirty="0">
                <a:solidFill>
                  <a:srgbClr val="000000"/>
                </a:solidFill>
                <a:sym typeface="Wingdings" panose="05000000000000000000" pitchFamily="2" charset="2"/>
              </a:rPr>
              <a:t> </a:t>
            </a:r>
            <a:r>
              <a:rPr lang="es-ES" sz="1400" dirty="0" err="1">
                <a:solidFill>
                  <a:srgbClr val="000000"/>
                </a:solidFill>
                <a:sym typeface="Wingdings" panose="05000000000000000000" pitchFamily="2" charset="2"/>
              </a:rPr>
              <a:t>State</a:t>
            </a:r>
            <a:r>
              <a:rPr lang="es-ES" sz="1400" dirty="0">
                <a:solidFill>
                  <a:srgbClr val="000000"/>
                </a:solidFill>
                <a:sym typeface="Wingdings" panose="05000000000000000000" pitchFamily="2" charset="2"/>
              </a:rPr>
              <a:t> &gt;&gt; </a:t>
            </a:r>
            <a:r>
              <a:rPr lang="es-ES" sz="1400" dirty="0" err="1">
                <a:solidFill>
                  <a:srgbClr val="000000"/>
                </a:solidFill>
                <a:sym typeface="Wingdings" panose="05000000000000000000" pitchFamily="2" charset="2"/>
              </a:rPr>
              <a:t>Start</a:t>
            </a:r>
            <a:r>
              <a:rPr lang="es-ES" sz="1400" dirty="0">
                <a:solidFill>
                  <a:srgbClr val="000000"/>
                </a:solidFill>
                <a:sym typeface="Wingdings" panose="05000000000000000000" pitchFamily="2" charset="2"/>
              </a:rPr>
              <a:t> </a:t>
            </a:r>
            <a:r>
              <a:rPr lang="es-ES" sz="1400" dirty="0" err="1">
                <a:solidFill>
                  <a:srgbClr val="000000"/>
                </a:solidFill>
                <a:sym typeface="Wingdings" panose="05000000000000000000" pitchFamily="2" charset="2"/>
              </a:rPr>
              <a:t>Instance</a:t>
            </a:r>
            <a:endParaRPr lang="es-ES" sz="1200" dirty="0"/>
          </a:p>
        </p:txBody>
      </p:sp>
      <p:pic>
        <p:nvPicPr>
          <p:cNvPr id="16" name="Imagen 15">
            <a:extLst>
              <a:ext uri="{FF2B5EF4-FFF2-40B4-BE49-F238E27FC236}">
                <a16:creationId xmlns:a16="http://schemas.microsoft.com/office/drawing/2014/main" id="{A197E451-2A5F-DF9C-767D-A3BC77940B1C}"/>
              </a:ext>
            </a:extLst>
          </p:cNvPr>
          <p:cNvPicPr>
            <a:picLocks noChangeAspect="1"/>
          </p:cNvPicPr>
          <p:nvPr/>
        </p:nvPicPr>
        <p:blipFill>
          <a:blip r:embed="rId4"/>
          <a:stretch>
            <a:fillRect/>
          </a:stretch>
        </p:blipFill>
        <p:spPr>
          <a:xfrm>
            <a:off x="3735955" y="5039631"/>
            <a:ext cx="8092549" cy="1419881"/>
          </a:xfrm>
          <a:prstGeom prst="rect">
            <a:avLst/>
          </a:prstGeom>
        </p:spPr>
      </p:pic>
    </p:spTree>
    <p:extLst>
      <p:ext uri="{BB962C8B-B14F-4D97-AF65-F5344CB8AC3E}">
        <p14:creationId xmlns:p14="http://schemas.microsoft.com/office/powerpoint/2010/main" val="4177336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1200449" cy="779064"/>
          </a:xfrm>
        </p:spPr>
        <p:txBody>
          <a:bodyPr>
            <a:noAutofit/>
          </a:bodyPr>
          <a:lstStyle/>
          <a:p>
            <a:pPr marL="0" indent="0">
              <a:buNone/>
            </a:pPr>
            <a:r>
              <a:rPr lang="es-ES" sz="1400" dirty="0"/>
              <a:t>Comprobar el efecto sobre las direcciones IP pública y privada de un reinicio de la máquina (shutdown -r </a:t>
            </a:r>
            <a:r>
              <a:rPr lang="es-ES" sz="1400" dirty="0" err="1"/>
              <a:t>now</a:t>
            </a:r>
            <a:r>
              <a:rPr lang="es-ES" sz="1400" dirty="0"/>
              <a:t>) y una detención (shutdown -h </a:t>
            </a:r>
            <a:r>
              <a:rPr lang="es-ES" sz="1400" dirty="0" err="1"/>
              <a:t>now</a:t>
            </a:r>
            <a:r>
              <a:rPr lang="es-ES" sz="1400" dirty="0"/>
              <a:t>, equivalente a </a:t>
            </a:r>
            <a:r>
              <a:rPr lang="es-ES" sz="1400" dirty="0" err="1"/>
              <a:t>Actions</a:t>
            </a:r>
            <a:r>
              <a:rPr lang="es-ES" sz="1400" dirty="0"/>
              <a:t> → </a:t>
            </a:r>
            <a:r>
              <a:rPr lang="es-ES" sz="1400" dirty="0" err="1"/>
              <a:t>Instance</a:t>
            </a:r>
            <a:r>
              <a:rPr lang="es-ES" sz="1400" dirty="0"/>
              <a:t> </a:t>
            </a:r>
            <a:r>
              <a:rPr lang="es-ES" sz="1400" dirty="0" err="1"/>
              <a:t>Settings</a:t>
            </a:r>
            <a:r>
              <a:rPr lang="es-ES" sz="1400" dirty="0"/>
              <a:t> → Stop desde la consola EC2) y arranque posterior (</a:t>
            </a:r>
            <a:r>
              <a:rPr lang="es-ES" sz="1400" dirty="0" err="1"/>
              <a:t>Actions</a:t>
            </a:r>
            <a:r>
              <a:rPr lang="es-ES" sz="1400" dirty="0"/>
              <a:t> → </a:t>
            </a:r>
            <a:r>
              <a:rPr lang="es-ES" sz="1400" dirty="0" err="1"/>
              <a:t>Instance</a:t>
            </a:r>
            <a:r>
              <a:rPr lang="es-ES" sz="1400" dirty="0"/>
              <a:t> </a:t>
            </a:r>
            <a:r>
              <a:rPr lang="es-ES" sz="1400" dirty="0" err="1"/>
              <a:t>Settings</a:t>
            </a:r>
            <a:r>
              <a:rPr lang="es-ES" sz="1400" dirty="0"/>
              <a:t> → </a:t>
            </a:r>
            <a:r>
              <a:rPr lang="es-ES" sz="1400" dirty="0" err="1"/>
              <a:t>Start</a:t>
            </a:r>
            <a:r>
              <a:rPr lang="es-ES" sz="1400" dirty="0"/>
              <a:t>). Nota: verificar también que el servidor web se inicia automáticamente. </a:t>
            </a:r>
            <a:endParaRPr lang="es-ES" sz="1400" b="1" dirty="0"/>
          </a:p>
          <a:p>
            <a:pPr marL="0" indent="0">
              <a:buNone/>
            </a:pPr>
            <a:endParaRPr lang="es-ES" sz="1400"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27</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1.6 Efecto de Reinicio y Detención de la Instancia</a:t>
            </a:r>
          </a:p>
        </p:txBody>
      </p:sp>
      <p:sp>
        <p:nvSpPr>
          <p:cNvPr id="13" name="CuadroTexto 12">
            <a:extLst>
              <a:ext uri="{FF2B5EF4-FFF2-40B4-BE49-F238E27FC236}">
                <a16:creationId xmlns:a16="http://schemas.microsoft.com/office/drawing/2014/main" id="{BC99AE66-918B-D25C-35E5-B9125623C6DA}"/>
              </a:ext>
            </a:extLst>
          </p:cNvPr>
          <p:cNvSpPr txBox="1"/>
          <p:nvPr/>
        </p:nvSpPr>
        <p:spPr>
          <a:xfrm>
            <a:off x="927339" y="2727813"/>
            <a:ext cx="4873926" cy="523220"/>
          </a:xfrm>
          <a:prstGeom prst="rect">
            <a:avLst/>
          </a:prstGeom>
          <a:noFill/>
        </p:spPr>
        <p:txBody>
          <a:bodyPr wrap="square">
            <a:spAutoFit/>
          </a:bodyPr>
          <a:lstStyle/>
          <a:p>
            <a:r>
              <a:rPr lang="es-ES" sz="1400" dirty="0">
                <a:solidFill>
                  <a:srgbClr val="000000"/>
                </a:solidFill>
                <a:sym typeface="Wingdings" panose="05000000000000000000" pitchFamily="2" charset="2"/>
              </a:rPr>
              <a:t>Verificar que el servidor web se iniciar automáticamente:</a:t>
            </a:r>
          </a:p>
          <a:p>
            <a:r>
              <a:rPr lang="es-ES" sz="1400" b="1" dirty="0">
                <a:solidFill>
                  <a:srgbClr val="000000"/>
                </a:solidFill>
                <a:sym typeface="Wingdings" panose="05000000000000000000" pitchFamily="2" charset="2"/>
              </a:rPr>
              <a:t>shutdown –r </a:t>
            </a:r>
            <a:r>
              <a:rPr lang="es-ES" sz="1400" b="1" dirty="0" err="1">
                <a:solidFill>
                  <a:srgbClr val="000000"/>
                </a:solidFill>
                <a:sym typeface="Wingdings" panose="05000000000000000000" pitchFamily="2" charset="2"/>
              </a:rPr>
              <a:t>now</a:t>
            </a:r>
            <a:endParaRPr lang="es-ES" sz="1400" b="1" dirty="0">
              <a:solidFill>
                <a:srgbClr val="000000"/>
              </a:solidFill>
              <a:sym typeface="Wingdings" panose="05000000000000000000" pitchFamily="2" charset="2"/>
            </a:endParaRPr>
          </a:p>
        </p:txBody>
      </p:sp>
      <p:pic>
        <p:nvPicPr>
          <p:cNvPr id="7" name="Imagen 6">
            <a:extLst>
              <a:ext uri="{FF2B5EF4-FFF2-40B4-BE49-F238E27FC236}">
                <a16:creationId xmlns:a16="http://schemas.microsoft.com/office/drawing/2014/main" id="{58623E06-D26B-FC91-22E4-38807E57CD55}"/>
              </a:ext>
            </a:extLst>
          </p:cNvPr>
          <p:cNvPicPr>
            <a:picLocks noChangeAspect="1"/>
          </p:cNvPicPr>
          <p:nvPr/>
        </p:nvPicPr>
        <p:blipFill>
          <a:blip r:embed="rId2"/>
          <a:stretch>
            <a:fillRect/>
          </a:stretch>
        </p:blipFill>
        <p:spPr>
          <a:xfrm>
            <a:off x="982493" y="4826939"/>
            <a:ext cx="7491133" cy="1177934"/>
          </a:xfrm>
          <a:prstGeom prst="rect">
            <a:avLst/>
          </a:prstGeom>
        </p:spPr>
      </p:pic>
      <p:sp>
        <p:nvSpPr>
          <p:cNvPr id="10" name="CuadroTexto 9">
            <a:extLst>
              <a:ext uri="{FF2B5EF4-FFF2-40B4-BE49-F238E27FC236}">
                <a16:creationId xmlns:a16="http://schemas.microsoft.com/office/drawing/2014/main" id="{E7188A5A-A13E-FC0D-3DD6-3F48A1E96F51}"/>
              </a:ext>
            </a:extLst>
          </p:cNvPr>
          <p:cNvSpPr txBox="1"/>
          <p:nvPr/>
        </p:nvSpPr>
        <p:spPr>
          <a:xfrm>
            <a:off x="927339" y="4179926"/>
            <a:ext cx="4873926" cy="523220"/>
          </a:xfrm>
          <a:prstGeom prst="rect">
            <a:avLst/>
          </a:prstGeom>
          <a:noFill/>
        </p:spPr>
        <p:txBody>
          <a:bodyPr wrap="square">
            <a:spAutoFit/>
          </a:bodyPr>
          <a:lstStyle/>
          <a:p>
            <a:r>
              <a:rPr lang="es-ES" sz="1400" dirty="0">
                <a:solidFill>
                  <a:srgbClr val="000000"/>
                </a:solidFill>
                <a:sym typeface="Wingdings" panose="05000000000000000000" pitchFamily="2" charset="2"/>
              </a:rPr>
              <a:t>Verificar que el servidor web se iniciar automáticamente:</a:t>
            </a:r>
          </a:p>
          <a:p>
            <a:r>
              <a:rPr lang="es-ES" sz="1400" b="1" dirty="0">
                <a:solidFill>
                  <a:srgbClr val="000000"/>
                </a:solidFill>
                <a:sym typeface="Wingdings" panose="05000000000000000000" pitchFamily="2" charset="2"/>
              </a:rPr>
              <a:t>shutdown –h </a:t>
            </a:r>
            <a:r>
              <a:rPr lang="es-ES" sz="1400" b="1" dirty="0" err="1">
                <a:solidFill>
                  <a:srgbClr val="000000"/>
                </a:solidFill>
                <a:sym typeface="Wingdings" panose="05000000000000000000" pitchFamily="2" charset="2"/>
              </a:rPr>
              <a:t>now</a:t>
            </a:r>
            <a:endParaRPr lang="es-ES" sz="1400" b="1" dirty="0">
              <a:solidFill>
                <a:srgbClr val="000000"/>
              </a:solidFill>
              <a:sym typeface="Wingdings" panose="05000000000000000000" pitchFamily="2" charset="2"/>
            </a:endParaRPr>
          </a:p>
        </p:txBody>
      </p:sp>
      <p:pic>
        <p:nvPicPr>
          <p:cNvPr id="11" name="Imagen 10">
            <a:extLst>
              <a:ext uri="{FF2B5EF4-FFF2-40B4-BE49-F238E27FC236}">
                <a16:creationId xmlns:a16="http://schemas.microsoft.com/office/drawing/2014/main" id="{325AAE08-26BE-2F13-EFC9-28CDE838ADE0}"/>
              </a:ext>
            </a:extLst>
          </p:cNvPr>
          <p:cNvPicPr>
            <a:picLocks noChangeAspect="1"/>
          </p:cNvPicPr>
          <p:nvPr/>
        </p:nvPicPr>
        <p:blipFill>
          <a:blip r:embed="rId3"/>
          <a:stretch>
            <a:fillRect/>
          </a:stretch>
        </p:blipFill>
        <p:spPr>
          <a:xfrm>
            <a:off x="1029175" y="3356554"/>
            <a:ext cx="5250855" cy="641984"/>
          </a:xfrm>
          <a:prstGeom prst="rect">
            <a:avLst/>
          </a:prstGeom>
        </p:spPr>
      </p:pic>
    </p:spTree>
    <p:extLst>
      <p:ext uri="{BB962C8B-B14F-4D97-AF65-F5344CB8AC3E}">
        <p14:creationId xmlns:p14="http://schemas.microsoft.com/office/powerpoint/2010/main" val="2959283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1614801"/>
          </a:xfrm>
        </p:spPr>
        <p:txBody>
          <a:bodyPr>
            <a:noAutofit/>
          </a:bodyPr>
          <a:lstStyle/>
          <a:p>
            <a:pPr marL="0" indent="0">
              <a:buNone/>
            </a:pPr>
            <a:r>
              <a:rPr lang="es-ES" sz="1400" dirty="0"/>
              <a:t>Generar una imagen de la instancia con nombre </a:t>
            </a:r>
            <a:r>
              <a:rPr lang="es-ES" sz="1400" dirty="0" err="1"/>
              <a:t>ServidorWeb</a:t>
            </a:r>
            <a:r>
              <a:rPr lang="es-ES" sz="1400" dirty="0"/>
              <a:t> (</a:t>
            </a:r>
            <a:r>
              <a:rPr lang="es-ES" sz="1400" dirty="0" err="1"/>
              <a:t>Actions</a:t>
            </a:r>
            <a:r>
              <a:rPr lang="es-ES" sz="1400" dirty="0"/>
              <a:t> → </a:t>
            </a:r>
            <a:r>
              <a:rPr lang="es-ES" sz="1400" dirty="0" err="1"/>
              <a:t>Image</a:t>
            </a:r>
            <a:r>
              <a:rPr lang="es-ES" sz="1400" dirty="0"/>
              <a:t> → </a:t>
            </a:r>
            <a:r>
              <a:rPr lang="es-ES" sz="1400" dirty="0" err="1"/>
              <a:t>Create</a:t>
            </a:r>
            <a:r>
              <a:rPr lang="es-ES" sz="1400" dirty="0"/>
              <a:t> </a:t>
            </a:r>
            <a:r>
              <a:rPr lang="es-ES" sz="1400" dirty="0" err="1"/>
              <a:t>Image</a:t>
            </a:r>
            <a:r>
              <a:rPr lang="es-ES" sz="1400" dirty="0"/>
              <a:t>) con los valores por defecto. Podemos comprobar que se genera una nueva imagen privada (sección </a:t>
            </a:r>
            <a:r>
              <a:rPr lang="es-ES" sz="1400" dirty="0" err="1"/>
              <a:t>Images</a:t>
            </a:r>
            <a:r>
              <a:rPr lang="es-ES" sz="1400" dirty="0"/>
              <a:t> → </a:t>
            </a:r>
            <a:r>
              <a:rPr lang="es-ES" sz="1400" dirty="0" err="1"/>
              <a:t>AMIs</a:t>
            </a:r>
            <a:r>
              <a:rPr lang="es-ES" sz="1400" dirty="0"/>
              <a:t>). Por defecto, para generar la imagen AMI la instancia se reinicia. Cuando necesitemos un servidor Web podremos lanzar una instancia de esta imagen. Nota: esta AMI creada la mantendremos hasta el final de la práctica.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28</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1.7 Generación de Imagen de la Instancia</a:t>
            </a:r>
          </a:p>
        </p:txBody>
      </p:sp>
      <p:pic>
        <p:nvPicPr>
          <p:cNvPr id="11" name="Imagen 10">
            <a:extLst>
              <a:ext uri="{FF2B5EF4-FFF2-40B4-BE49-F238E27FC236}">
                <a16:creationId xmlns:a16="http://schemas.microsoft.com/office/drawing/2014/main" id="{B6438E08-44EC-3D1E-8943-219C9934515C}"/>
              </a:ext>
            </a:extLst>
          </p:cNvPr>
          <p:cNvPicPr>
            <a:picLocks noChangeAspect="1"/>
          </p:cNvPicPr>
          <p:nvPr/>
        </p:nvPicPr>
        <p:blipFill>
          <a:blip r:embed="rId2"/>
          <a:stretch>
            <a:fillRect/>
          </a:stretch>
        </p:blipFill>
        <p:spPr>
          <a:xfrm>
            <a:off x="838200" y="2857617"/>
            <a:ext cx="3382772" cy="2485009"/>
          </a:xfrm>
          <a:prstGeom prst="rect">
            <a:avLst/>
          </a:prstGeom>
        </p:spPr>
      </p:pic>
      <p:sp>
        <p:nvSpPr>
          <p:cNvPr id="14" name="Marcador de SmartArt 1">
            <a:extLst>
              <a:ext uri="{FF2B5EF4-FFF2-40B4-BE49-F238E27FC236}">
                <a16:creationId xmlns:a16="http://schemas.microsoft.com/office/drawing/2014/main" id="{D446944A-DC29-281B-D5F4-0119C5EC5B13}"/>
              </a:ext>
            </a:extLst>
          </p:cNvPr>
          <p:cNvSpPr txBox="1">
            <a:spLocks/>
          </p:cNvSpPr>
          <p:nvPr/>
        </p:nvSpPr>
        <p:spPr>
          <a:xfrm>
            <a:off x="838199" y="5456392"/>
            <a:ext cx="1824488" cy="365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200" i="1" dirty="0"/>
              <a:t>Nota: No soporta tildes</a:t>
            </a:r>
          </a:p>
        </p:txBody>
      </p:sp>
      <p:pic>
        <p:nvPicPr>
          <p:cNvPr id="18" name="Imagen 17">
            <a:extLst>
              <a:ext uri="{FF2B5EF4-FFF2-40B4-BE49-F238E27FC236}">
                <a16:creationId xmlns:a16="http://schemas.microsoft.com/office/drawing/2014/main" id="{28A3329A-697E-48DC-02A6-FCB6B0F8D5DF}"/>
              </a:ext>
            </a:extLst>
          </p:cNvPr>
          <p:cNvPicPr>
            <a:picLocks noChangeAspect="1"/>
          </p:cNvPicPr>
          <p:nvPr/>
        </p:nvPicPr>
        <p:blipFill>
          <a:blip r:embed="rId3"/>
          <a:stretch>
            <a:fillRect/>
          </a:stretch>
        </p:blipFill>
        <p:spPr>
          <a:xfrm>
            <a:off x="4744312" y="2857617"/>
            <a:ext cx="1314633" cy="981212"/>
          </a:xfrm>
          <a:prstGeom prst="rect">
            <a:avLst/>
          </a:prstGeom>
        </p:spPr>
      </p:pic>
      <p:pic>
        <p:nvPicPr>
          <p:cNvPr id="20" name="Imagen 19">
            <a:extLst>
              <a:ext uri="{FF2B5EF4-FFF2-40B4-BE49-F238E27FC236}">
                <a16:creationId xmlns:a16="http://schemas.microsoft.com/office/drawing/2014/main" id="{5EC49267-4053-2C93-1783-E7A2BB5689B1}"/>
              </a:ext>
            </a:extLst>
          </p:cNvPr>
          <p:cNvPicPr>
            <a:picLocks noChangeAspect="1"/>
          </p:cNvPicPr>
          <p:nvPr/>
        </p:nvPicPr>
        <p:blipFill>
          <a:blip r:embed="rId4"/>
          <a:stretch>
            <a:fillRect/>
          </a:stretch>
        </p:blipFill>
        <p:spPr>
          <a:xfrm>
            <a:off x="4744312" y="4048824"/>
            <a:ext cx="7294337" cy="872735"/>
          </a:xfrm>
          <a:prstGeom prst="rect">
            <a:avLst/>
          </a:prstGeom>
        </p:spPr>
      </p:pic>
    </p:spTree>
    <p:extLst>
      <p:ext uri="{BB962C8B-B14F-4D97-AF65-F5344CB8AC3E}">
        <p14:creationId xmlns:p14="http://schemas.microsoft.com/office/powerpoint/2010/main" val="962426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1614801"/>
          </a:xfrm>
        </p:spPr>
        <p:txBody>
          <a:bodyPr>
            <a:noAutofit/>
          </a:bodyPr>
          <a:lstStyle/>
          <a:p>
            <a:pPr marL="0" indent="0">
              <a:buNone/>
            </a:pPr>
            <a:r>
              <a:rPr lang="es-ES" sz="1400" dirty="0"/>
              <a:t>Cuando concluya la generación de la imagen, terminar la ejecución de la instancia </a:t>
            </a:r>
            <a:r>
              <a:rPr lang="es-ES" sz="1400" dirty="0" err="1"/>
              <a:t>PruebasWeb</a:t>
            </a:r>
            <a:r>
              <a:rPr lang="es-ES" sz="1400" dirty="0"/>
              <a:t> (</a:t>
            </a:r>
            <a:r>
              <a:rPr lang="es-ES" sz="1400" dirty="0" err="1"/>
              <a:t>Actions</a:t>
            </a:r>
            <a:r>
              <a:rPr lang="es-ES" sz="1400" dirty="0"/>
              <a:t> → </a:t>
            </a:r>
            <a:r>
              <a:rPr lang="es-ES" sz="1400" dirty="0" err="1"/>
              <a:t>Instance</a:t>
            </a:r>
            <a:r>
              <a:rPr lang="es-ES" sz="1400" dirty="0"/>
              <a:t> </a:t>
            </a:r>
            <a:r>
              <a:rPr lang="es-ES" sz="1400" dirty="0" err="1"/>
              <a:t>Settings</a:t>
            </a:r>
            <a:r>
              <a:rPr lang="es-ES" sz="1400" dirty="0"/>
              <a:t> → </a:t>
            </a:r>
            <a:r>
              <a:rPr lang="es-ES" sz="1400" dirty="0" err="1"/>
              <a:t>Terminate</a:t>
            </a:r>
            <a:r>
              <a:rPr lang="es-ES" sz="1400" dirty="0"/>
              <a:t>). Podemos comprobar que también se elimina el volumen EBS de la instancia, pero no la imagen creada (y el </a:t>
            </a:r>
            <a:r>
              <a:rPr lang="es-ES" sz="1400" dirty="0" err="1"/>
              <a:t>snapshot</a:t>
            </a:r>
            <a:r>
              <a:rPr lang="es-ES" sz="1400" dirty="0"/>
              <a:t> asociado).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29</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1.8 Terminación de la Instancia</a:t>
            </a:r>
          </a:p>
        </p:txBody>
      </p:sp>
      <p:sp>
        <p:nvSpPr>
          <p:cNvPr id="8" name="Marcador de SmartArt 1">
            <a:extLst>
              <a:ext uri="{FF2B5EF4-FFF2-40B4-BE49-F238E27FC236}">
                <a16:creationId xmlns:a16="http://schemas.microsoft.com/office/drawing/2014/main" id="{9F0F7A1D-1884-336D-605F-36DAC1DA8B3A}"/>
              </a:ext>
            </a:extLst>
          </p:cNvPr>
          <p:cNvSpPr txBox="1">
            <a:spLocks/>
          </p:cNvSpPr>
          <p:nvPr/>
        </p:nvSpPr>
        <p:spPr>
          <a:xfrm>
            <a:off x="3222463" y="2600869"/>
            <a:ext cx="7474292" cy="5134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En mi caso se termina la instancia con </a:t>
            </a:r>
            <a:r>
              <a:rPr lang="es-ES" sz="1400" dirty="0" err="1"/>
              <a:t>Instances</a:t>
            </a:r>
            <a:r>
              <a:rPr lang="es-ES" sz="1400" dirty="0"/>
              <a:t> → </a:t>
            </a:r>
            <a:r>
              <a:rPr lang="es-ES" sz="1400" dirty="0" err="1"/>
              <a:t>Instance</a:t>
            </a:r>
            <a:r>
              <a:rPr lang="es-ES" sz="1400" dirty="0"/>
              <a:t> </a:t>
            </a:r>
            <a:r>
              <a:rPr lang="es-ES" sz="1400" dirty="0" err="1"/>
              <a:t>State</a:t>
            </a:r>
            <a:r>
              <a:rPr lang="es-ES" sz="1400" dirty="0"/>
              <a:t> → </a:t>
            </a:r>
            <a:r>
              <a:rPr lang="es-ES" sz="1400" dirty="0" err="1"/>
              <a:t>Terminate</a:t>
            </a:r>
            <a:r>
              <a:rPr lang="es-ES" sz="1400" dirty="0"/>
              <a:t> </a:t>
            </a:r>
            <a:r>
              <a:rPr lang="es-ES" sz="1400" dirty="0" err="1"/>
              <a:t>Instance</a:t>
            </a:r>
            <a:endParaRPr lang="es-ES" sz="1400" dirty="0"/>
          </a:p>
        </p:txBody>
      </p:sp>
      <p:pic>
        <p:nvPicPr>
          <p:cNvPr id="10" name="Imagen 9">
            <a:extLst>
              <a:ext uri="{FF2B5EF4-FFF2-40B4-BE49-F238E27FC236}">
                <a16:creationId xmlns:a16="http://schemas.microsoft.com/office/drawing/2014/main" id="{FC378034-4D79-7DA7-EA45-25CF4C4A8CE4}"/>
              </a:ext>
            </a:extLst>
          </p:cNvPr>
          <p:cNvPicPr>
            <a:picLocks noChangeAspect="1"/>
          </p:cNvPicPr>
          <p:nvPr/>
        </p:nvPicPr>
        <p:blipFill rotWithShape="1">
          <a:blip r:embed="rId2"/>
          <a:srcRect l="41544"/>
          <a:stretch/>
        </p:blipFill>
        <p:spPr>
          <a:xfrm>
            <a:off x="983410" y="2490656"/>
            <a:ext cx="2093843" cy="1876687"/>
          </a:xfrm>
          <a:prstGeom prst="rect">
            <a:avLst/>
          </a:prstGeom>
        </p:spPr>
      </p:pic>
      <p:pic>
        <p:nvPicPr>
          <p:cNvPr id="13" name="Imagen 12">
            <a:extLst>
              <a:ext uri="{FF2B5EF4-FFF2-40B4-BE49-F238E27FC236}">
                <a16:creationId xmlns:a16="http://schemas.microsoft.com/office/drawing/2014/main" id="{307FE724-E549-DF9C-9BE9-28503B8F8312}"/>
              </a:ext>
            </a:extLst>
          </p:cNvPr>
          <p:cNvPicPr>
            <a:picLocks noChangeAspect="1"/>
          </p:cNvPicPr>
          <p:nvPr/>
        </p:nvPicPr>
        <p:blipFill>
          <a:blip r:embed="rId3"/>
          <a:stretch>
            <a:fillRect/>
          </a:stretch>
        </p:blipFill>
        <p:spPr>
          <a:xfrm>
            <a:off x="3314025" y="3052709"/>
            <a:ext cx="4839375" cy="752580"/>
          </a:xfrm>
          <a:prstGeom prst="rect">
            <a:avLst/>
          </a:prstGeom>
        </p:spPr>
      </p:pic>
      <p:pic>
        <p:nvPicPr>
          <p:cNvPr id="17" name="Imagen 16">
            <a:extLst>
              <a:ext uri="{FF2B5EF4-FFF2-40B4-BE49-F238E27FC236}">
                <a16:creationId xmlns:a16="http://schemas.microsoft.com/office/drawing/2014/main" id="{84D2FF2C-CE31-D5B5-2A7F-018E1D0DB26A}"/>
              </a:ext>
            </a:extLst>
          </p:cNvPr>
          <p:cNvPicPr>
            <a:picLocks noChangeAspect="1"/>
          </p:cNvPicPr>
          <p:nvPr/>
        </p:nvPicPr>
        <p:blipFill>
          <a:blip r:embed="rId4"/>
          <a:stretch>
            <a:fillRect/>
          </a:stretch>
        </p:blipFill>
        <p:spPr>
          <a:xfrm>
            <a:off x="4637823" y="4852464"/>
            <a:ext cx="7031154" cy="1368713"/>
          </a:xfrm>
          <a:prstGeom prst="rect">
            <a:avLst/>
          </a:prstGeom>
        </p:spPr>
      </p:pic>
      <p:sp>
        <p:nvSpPr>
          <p:cNvPr id="19" name="Marcador de SmartArt 1">
            <a:extLst>
              <a:ext uri="{FF2B5EF4-FFF2-40B4-BE49-F238E27FC236}">
                <a16:creationId xmlns:a16="http://schemas.microsoft.com/office/drawing/2014/main" id="{E13739B9-E240-3FBA-467F-3E11BF62BF4D}"/>
              </a:ext>
            </a:extLst>
          </p:cNvPr>
          <p:cNvSpPr txBox="1">
            <a:spLocks/>
          </p:cNvSpPr>
          <p:nvPr/>
        </p:nvSpPr>
        <p:spPr>
          <a:xfrm>
            <a:off x="8183591" y="4034096"/>
            <a:ext cx="3640349" cy="3826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La imagen “</a:t>
            </a:r>
            <a:r>
              <a:rPr lang="es-ES" sz="1400" dirty="0" err="1"/>
              <a:t>ServidorWeb</a:t>
            </a:r>
            <a:r>
              <a:rPr lang="es-ES" sz="1400" dirty="0"/>
              <a:t>” no se ha borrado</a:t>
            </a:r>
          </a:p>
        </p:txBody>
      </p:sp>
      <p:pic>
        <p:nvPicPr>
          <p:cNvPr id="22" name="Imagen 21">
            <a:extLst>
              <a:ext uri="{FF2B5EF4-FFF2-40B4-BE49-F238E27FC236}">
                <a16:creationId xmlns:a16="http://schemas.microsoft.com/office/drawing/2014/main" id="{7D42E49A-9228-FA96-047B-5BCDFDF8EC61}"/>
              </a:ext>
            </a:extLst>
          </p:cNvPr>
          <p:cNvPicPr>
            <a:picLocks noChangeAspect="1"/>
          </p:cNvPicPr>
          <p:nvPr/>
        </p:nvPicPr>
        <p:blipFill>
          <a:blip r:embed="rId5"/>
          <a:stretch>
            <a:fillRect/>
          </a:stretch>
        </p:blipFill>
        <p:spPr>
          <a:xfrm>
            <a:off x="3299031" y="3936911"/>
            <a:ext cx="4715533" cy="676369"/>
          </a:xfrm>
          <a:prstGeom prst="rect">
            <a:avLst/>
          </a:prstGeom>
        </p:spPr>
      </p:pic>
      <p:sp>
        <p:nvSpPr>
          <p:cNvPr id="24" name="Marcador de SmartArt 1">
            <a:extLst>
              <a:ext uri="{FF2B5EF4-FFF2-40B4-BE49-F238E27FC236}">
                <a16:creationId xmlns:a16="http://schemas.microsoft.com/office/drawing/2014/main" id="{E2D14801-5BF3-D532-F691-7C4662FD7D51}"/>
              </a:ext>
            </a:extLst>
          </p:cNvPr>
          <p:cNvSpPr txBox="1">
            <a:spLocks/>
          </p:cNvSpPr>
          <p:nvPr/>
        </p:nvSpPr>
        <p:spPr>
          <a:xfrm>
            <a:off x="983410" y="5193763"/>
            <a:ext cx="3322608" cy="560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Se ha eliminado el volumen EBS: </a:t>
            </a:r>
            <a:r>
              <a:rPr lang="es-ES" sz="1400" dirty="0" err="1"/>
              <a:t>Elastic</a:t>
            </a:r>
            <a:r>
              <a:rPr lang="es-ES" sz="1400" dirty="0"/>
              <a:t> Block Storage→ </a:t>
            </a:r>
            <a:r>
              <a:rPr lang="es-ES" sz="1400" dirty="0" err="1"/>
              <a:t>Volumes</a:t>
            </a:r>
            <a:endParaRPr lang="es-ES" sz="1400" dirty="0"/>
          </a:p>
        </p:txBody>
      </p:sp>
    </p:spTree>
    <p:extLst>
      <p:ext uri="{BB962C8B-B14F-4D97-AF65-F5344CB8AC3E}">
        <p14:creationId xmlns:p14="http://schemas.microsoft.com/office/powerpoint/2010/main" val="3030928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D2C68-B93E-35CD-8477-FB7944F5C35D}"/>
              </a:ext>
            </a:extLst>
          </p:cNvPr>
          <p:cNvSpPr>
            <a:spLocks noGrp="1"/>
          </p:cNvSpPr>
          <p:nvPr>
            <p:ph type="title"/>
          </p:nvPr>
        </p:nvSpPr>
        <p:spPr/>
        <p:txBody>
          <a:bodyPr/>
          <a:lstStyle/>
          <a:p>
            <a:r>
              <a:rPr lang="es-ES" dirty="0"/>
              <a:t>índice</a:t>
            </a:r>
          </a:p>
        </p:txBody>
      </p:sp>
      <p:sp>
        <p:nvSpPr>
          <p:cNvPr id="27" name="Marcador de fecha 26">
            <a:extLst>
              <a:ext uri="{FF2B5EF4-FFF2-40B4-BE49-F238E27FC236}">
                <a16:creationId xmlns:a16="http://schemas.microsoft.com/office/drawing/2014/main" id="{FADD3258-0CC8-981D-3A28-A272DDB3EF65}"/>
              </a:ext>
            </a:extLst>
          </p:cNvPr>
          <p:cNvSpPr>
            <a:spLocks noGrp="1"/>
          </p:cNvSpPr>
          <p:nvPr>
            <p:ph type="dt" sz="half" idx="10"/>
          </p:nvPr>
        </p:nvSpPr>
        <p:spPr/>
        <p:txBody>
          <a:bodyPr/>
          <a:lstStyle/>
          <a:p>
            <a:pPr rtl="0"/>
            <a:r>
              <a:rPr lang="es-ES" noProof="0" dirty="0"/>
              <a:t>2024</a:t>
            </a:r>
          </a:p>
        </p:txBody>
      </p:sp>
      <p:sp>
        <p:nvSpPr>
          <p:cNvPr id="28" name="Marcador de pie de página 27">
            <a:extLst>
              <a:ext uri="{FF2B5EF4-FFF2-40B4-BE49-F238E27FC236}">
                <a16:creationId xmlns:a16="http://schemas.microsoft.com/office/drawing/2014/main" id="{21570618-2BC2-E0D3-D81A-AA1F2599791C}"/>
              </a:ext>
            </a:extLst>
          </p:cNvPr>
          <p:cNvSpPr>
            <a:spLocks noGrp="1"/>
          </p:cNvSpPr>
          <p:nvPr>
            <p:ph type="ftr" sz="quarter" idx="11"/>
          </p:nvPr>
        </p:nvSpPr>
        <p:spPr/>
        <p:txBody>
          <a:bodyPr/>
          <a:lstStyle/>
          <a:p>
            <a:pPr rtl="0"/>
            <a:r>
              <a:rPr lang="es-ES" noProof="0" dirty="0"/>
              <a:t>P</a:t>
            </a:r>
            <a:r>
              <a:rPr lang="es-ES" dirty="0" err="1"/>
              <a:t>ráctica</a:t>
            </a:r>
            <a:r>
              <a:rPr lang="es-ES" dirty="0"/>
              <a:t> 6 – Paloma Pérez de Madrid</a:t>
            </a:r>
            <a:endParaRPr lang="es-ES" noProof="0" dirty="0"/>
          </a:p>
        </p:txBody>
      </p:sp>
      <p:sp>
        <p:nvSpPr>
          <p:cNvPr id="29" name="Marcador de número de diapositiva 28">
            <a:extLst>
              <a:ext uri="{FF2B5EF4-FFF2-40B4-BE49-F238E27FC236}">
                <a16:creationId xmlns:a16="http://schemas.microsoft.com/office/drawing/2014/main" id="{E0A0DD0F-65BD-3B0E-03D5-D6B193E46F0A}"/>
              </a:ext>
            </a:extLst>
          </p:cNvPr>
          <p:cNvSpPr>
            <a:spLocks noGrp="1"/>
          </p:cNvSpPr>
          <p:nvPr>
            <p:ph type="sldNum" sz="quarter" idx="12"/>
          </p:nvPr>
        </p:nvSpPr>
        <p:spPr/>
        <p:txBody>
          <a:bodyPr/>
          <a:lstStyle/>
          <a:p>
            <a:pPr rtl="0"/>
            <a:fld id="{B5CEABB6-07DC-46E8-9B57-56EC44A396E5}" type="slidenum">
              <a:rPr lang="es-ES" noProof="0" smtClean="0"/>
              <a:t>3</a:t>
            </a:fld>
            <a:endParaRPr lang="es-ES" noProof="0"/>
          </a:p>
        </p:txBody>
      </p:sp>
      <p:sp>
        <p:nvSpPr>
          <p:cNvPr id="30" name="CuadroTexto 29">
            <a:extLst>
              <a:ext uri="{FF2B5EF4-FFF2-40B4-BE49-F238E27FC236}">
                <a16:creationId xmlns:a16="http://schemas.microsoft.com/office/drawing/2014/main" id="{3A56E9CF-11ED-EF97-ED88-97AE62D2E908}"/>
              </a:ext>
            </a:extLst>
          </p:cNvPr>
          <p:cNvSpPr txBox="1"/>
          <p:nvPr/>
        </p:nvSpPr>
        <p:spPr>
          <a:xfrm>
            <a:off x="405270" y="2217740"/>
            <a:ext cx="5781135" cy="3754874"/>
          </a:xfrm>
          <a:prstGeom prst="rect">
            <a:avLst/>
          </a:prstGeom>
          <a:noFill/>
        </p:spPr>
        <p:txBody>
          <a:bodyPr wrap="square">
            <a:spAutoFit/>
          </a:bodyPr>
          <a:lstStyle/>
          <a:p>
            <a:r>
              <a:rPr lang="es-ES" sz="1400" dirty="0">
                <a:solidFill>
                  <a:schemeClr val="bg1"/>
                </a:solidFill>
              </a:rPr>
              <a:t>1. </a:t>
            </a:r>
            <a:r>
              <a:rPr lang="es-ES" sz="1400" b="1" dirty="0">
                <a:solidFill>
                  <a:schemeClr val="bg1"/>
                </a:solidFill>
              </a:rPr>
              <a:t>Ejecución de Instancias EC2</a:t>
            </a:r>
          </a:p>
          <a:p>
            <a:r>
              <a:rPr lang="es-ES" sz="1400" dirty="0">
                <a:solidFill>
                  <a:schemeClr val="bg1"/>
                </a:solidFill>
              </a:rPr>
              <a:t>   1.1 Acceso a la Consola y Creación de Claves</a:t>
            </a:r>
          </a:p>
          <a:p>
            <a:r>
              <a:rPr lang="es-ES" sz="1400" dirty="0">
                <a:solidFill>
                  <a:schemeClr val="bg1"/>
                </a:solidFill>
              </a:rPr>
              <a:t>   1.2 Creación de Grupo de Seguridad</a:t>
            </a:r>
          </a:p>
          <a:p>
            <a:r>
              <a:rPr lang="es-ES" sz="1400" dirty="0">
                <a:solidFill>
                  <a:schemeClr val="bg1"/>
                </a:solidFill>
              </a:rPr>
              <a:t>   1.3 Comprobación de VPC y Subredes</a:t>
            </a:r>
          </a:p>
          <a:p>
            <a:r>
              <a:rPr lang="es-ES" sz="1400" dirty="0">
                <a:solidFill>
                  <a:schemeClr val="bg1"/>
                </a:solidFill>
              </a:rPr>
              <a:t>   1.4 Lanzamiento de Instancia </a:t>
            </a:r>
            <a:r>
              <a:rPr lang="es-ES" sz="1400" dirty="0" err="1">
                <a:solidFill>
                  <a:schemeClr val="bg1"/>
                </a:solidFill>
              </a:rPr>
              <a:t>PruebasWeb</a:t>
            </a:r>
            <a:endParaRPr lang="es-ES" sz="1400" dirty="0">
              <a:solidFill>
                <a:schemeClr val="bg1"/>
              </a:solidFill>
            </a:endParaRPr>
          </a:p>
          <a:p>
            <a:r>
              <a:rPr lang="es-ES" sz="1400" dirty="0">
                <a:solidFill>
                  <a:schemeClr val="bg1"/>
                </a:solidFill>
              </a:rPr>
              <a:t>   1.5 Configuración de la Instancia y Tareas de Mantenimiento</a:t>
            </a:r>
          </a:p>
          <a:p>
            <a:r>
              <a:rPr lang="es-ES" sz="1400" dirty="0">
                <a:solidFill>
                  <a:schemeClr val="bg1"/>
                </a:solidFill>
              </a:rPr>
              <a:t>   1.6 Efecto de Reinicio y Detención de la Instancia</a:t>
            </a:r>
          </a:p>
          <a:p>
            <a:r>
              <a:rPr lang="es-ES" sz="1400" dirty="0">
                <a:solidFill>
                  <a:schemeClr val="bg1"/>
                </a:solidFill>
              </a:rPr>
              <a:t>   1.7 Generación de Imagen de la Instancia</a:t>
            </a:r>
          </a:p>
          <a:p>
            <a:r>
              <a:rPr lang="es-ES" sz="1400" dirty="0">
                <a:solidFill>
                  <a:schemeClr val="bg1"/>
                </a:solidFill>
              </a:rPr>
              <a:t>   1.8 Terminación de la Instancia</a:t>
            </a:r>
          </a:p>
          <a:p>
            <a:endParaRPr lang="es-ES" sz="1400" dirty="0">
              <a:solidFill>
                <a:schemeClr val="bg1"/>
              </a:solidFill>
            </a:endParaRPr>
          </a:p>
          <a:p>
            <a:r>
              <a:rPr lang="es-ES" sz="1400" dirty="0">
                <a:solidFill>
                  <a:schemeClr val="bg1"/>
                </a:solidFill>
              </a:rPr>
              <a:t>2. Balanceador de Carga ELB (</a:t>
            </a:r>
            <a:r>
              <a:rPr lang="es-ES" sz="1400" dirty="0" err="1">
                <a:solidFill>
                  <a:schemeClr val="bg1"/>
                </a:solidFill>
              </a:rPr>
              <a:t>Elastic</a:t>
            </a:r>
            <a:r>
              <a:rPr lang="es-ES" sz="1400" dirty="0">
                <a:solidFill>
                  <a:schemeClr val="bg1"/>
                </a:solidFill>
              </a:rPr>
              <a:t> Load </a:t>
            </a:r>
            <a:r>
              <a:rPr lang="es-ES" sz="1400" dirty="0" err="1">
                <a:solidFill>
                  <a:schemeClr val="bg1"/>
                </a:solidFill>
              </a:rPr>
              <a:t>Balancer</a:t>
            </a:r>
            <a:r>
              <a:rPr lang="es-ES" sz="1400" dirty="0">
                <a:solidFill>
                  <a:schemeClr val="bg1"/>
                </a:solidFill>
              </a:rPr>
              <a:t>)</a:t>
            </a:r>
          </a:p>
          <a:p>
            <a:r>
              <a:rPr lang="es-ES" sz="1400" dirty="0">
                <a:solidFill>
                  <a:schemeClr val="bg1"/>
                </a:solidFill>
              </a:rPr>
              <a:t>   2.1 Lanzamiento de Instancias y Creación de Grupo de Seguridad</a:t>
            </a:r>
          </a:p>
          <a:p>
            <a:r>
              <a:rPr lang="es-ES" sz="1400" dirty="0">
                <a:solidFill>
                  <a:schemeClr val="bg1"/>
                </a:solidFill>
              </a:rPr>
              <a:t>   2.2 Creación de Grupo de Destinatarios</a:t>
            </a:r>
          </a:p>
          <a:p>
            <a:r>
              <a:rPr lang="es-ES" sz="1400" dirty="0">
                <a:solidFill>
                  <a:schemeClr val="bg1"/>
                </a:solidFill>
              </a:rPr>
              <a:t>   2.3 Creación de Balanceador de Carga</a:t>
            </a:r>
          </a:p>
          <a:p>
            <a:r>
              <a:rPr lang="es-ES" sz="1400" dirty="0">
                <a:solidFill>
                  <a:schemeClr val="bg1"/>
                </a:solidFill>
              </a:rPr>
              <a:t>   2.4 Pruebas de Acceso y Balanceo</a:t>
            </a:r>
          </a:p>
          <a:p>
            <a:r>
              <a:rPr lang="es-ES" sz="1400" dirty="0">
                <a:solidFill>
                  <a:schemeClr val="bg1"/>
                </a:solidFill>
              </a:rPr>
              <a:t>   2.5 Acceso por SSH a Instancias Internas</a:t>
            </a:r>
          </a:p>
          <a:p>
            <a:r>
              <a:rPr lang="es-ES" sz="1400" dirty="0">
                <a:solidFill>
                  <a:schemeClr val="bg1"/>
                </a:solidFill>
              </a:rPr>
              <a:t>   2.6 Terminación de Instancias y Recursos Asociados</a:t>
            </a:r>
          </a:p>
        </p:txBody>
      </p:sp>
      <p:sp>
        <p:nvSpPr>
          <p:cNvPr id="31" name="CuadroTexto 30">
            <a:extLst>
              <a:ext uri="{FF2B5EF4-FFF2-40B4-BE49-F238E27FC236}">
                <a16:creationId xmlns:a16="http://schemas.microsoft.com/office/drawing/2014/main" id="{876C1640-1C62-5FAE-798B-4CF4FA1C4145}"/>
              </a:ext>
            </a:extLst>
          </p:cNvPr>
          <p:cNvSpPr txBox="1"/>
          <p:nvPr/>
        </p:nvSpPr>
        <p:spPr>
          <a:xfrm>
            <a:off x="6005595" y="2175566"/>
            <a:ext cx="5781135" cy="3754874"/>
          </a:xfrm>
          <a:prstGeom prst="rect">
            <a:avLst/>
          </a:prstGeom>
          <a:noFill/>
        </p:spPr>
        <p:txBody>
          <a:bodyPr wrap="square">
            <a:spAutoFit/>
          </a:bodyPr>
          <a:lstStyle/>
          <a:p>
            <a:r>
              <a:rPr lang="es-ES" sz="1400" dirty="0">
                <a:solidFill>
                  <a:schemeClr val="bg1"/>
                </a:solidFill>
              </a:rPr>
              <a:t>3. Subredes Públicas/Privadas y NAT Gateway</a:t>
            </a:r>
          </a:p>
          <a:p>
            <a:r>
              <a:rPr lang="es-ES" sz="1400" dirty="0">
                <a:solidFill>
                  <a:schemeClr val="bg1"/>
                </a:solidFill>
              </a:rPr>
              <a:t>   3.1 Creación de Subredes y Lanzamiento de Instancias</a:t>
            </a:r>
          </a:p>
          <a:p>
            <a:r>
              <a:rPr lang="es-ES" sz="1400" dirty="0">
                <a:solidFill>
                  <a:schemeClr val="bg1"/>
                </a:solidFill>
              </a:rPr>
              <a:t>   3.2 Configuración de NAT Gateway y Tablas de Rutas</a:t>
            </a:r>
          </a:p>
          <a:p>
            <a:r>
              <a:rPr lang="es-ES" sz="1400" dirty="0">
                <a:solidFill>
                  <a:schemeClr val="bg1"/>
                </a:solidFill>
              </a:rPr>
              <a:t>   3.3 Configuración de Network </a:t>
            </a:r>
            <a:r>
              <a:rPr lang="es-ES" sz="1400" dirty="0" err="1">
                <a:solidFill>
                  <a:schemeClr val="bg1"/>
                </a:solidFill>
              </a:rPr>
              <a:t>ACLs</a:t>
            </a:r>
            <a:endParaRPr lang="es-ES" sz="1400" dirty="0">
              <a:solidFill>
                <a:schemeClr val="bg1"/>
              </a:solidFill>
            </a:endParaRPr>
          </a:p>
          <a:p>
            <a:r>
              <a:rPr lang="es-ES" sz="1400" dirty="0">
                <a:solidFill>
                  <a:schemeClr val="bg1"/>
                </a:solidFill>
              </a:rPr>
              <a:t>   3.4 Terminación de Instancias, NAT Gateway y Recursos Asociados</a:t>
            </a:r>
          </a:p>
          <a:p>
            <a:r>
              <a:rPr lang="es-ES" sz="1400" dirty="0">
                <a:solidFill>
                  <a:schemeClr val="bg1"/>
                </a:solidFill>
              </a:rPr>
              <a:t>4. Almacenamiento S3</a:t>
            </a:r>
          </a:p>
          <a:p>
            <a:r>
              <a:rPr lang="es-ES" sz="1400" dirty="0">
                <a:solidFill>
                  <a:schemeClr val="bg1"/>
                </a:solidFill>
              </a:rPr>
              <a:t>   4.1 Creación de </a:t>
            </a:r>
            <a:r>
              <a:rPr lang="es-ES" sz="1400" dirty="0" err="1">
                <a:solidFill>
                  <a:schemeClr val="bg1"/>
                </a:solidFill>
              </a:rPr>
              <a:t>Bucket</a:t>
            </a:r>
            <a:r>
              <a:rPr lang="es-ES" sz="1400" dirty="0">
                <a:solidFill>
                  <a:schemeClr val="bg1"/>
                </a:solidFill>
              </a:rPr>
              <a:t> S3 y Subida de Archivos</a:t>
            </a:r>
          </a:p>
          <a:p>
            <a:r>
              <a:rPr lang="es-ES" sz="1400" dirty="0">
                <a:solidFill>
                  <a:schemeClr val="bg1"/>
                </a:solidFill>
              </a:rPr>
              <a:t>   4.2 Configuración para Hosting Web Estático</a:t>
            </a:r>
          </a:p>
          <a:p>
            <a:r>
              <a:rPr lang="es-ES" sz="1400" dirty="0">
                <a:solidFill>
                  <a:schemeClr val="bg1"/>
                </a:solidFill>
              </a:rPr>
              <a:t>   4.3 Pruebas de Acceso y Descarga de Archivos</a:t>
            </a:r>
          </a:p>
          <a:p>
            <a:r>
              <a:rPr lang="es-ES" sz="1400" dirty="0">
                <a:solidFill>
                  <a:schemeClr val="bg1"/>
                </a:solidFill>
              </a:rPr>
              <a:t>   4.4 Eliminación del </a:t>
            </a:r>
            <a:r>
              <a:rPr lang="es-ES" sz="1400" dirty="0" err="1">
                <a:solidFill>
                  <a:schemeClr val="bg1"/>
                </a:solidFill>
              </a:rPr>
              <a:t>Bucket</a:t>
            </a:r>
            <a:endParaRPr lang="es-ES" sz="1400" dirty="0">
              <a:solidFill>
                <a:schemeClr val="bg1"/>
              </a:solidFill>
            </a:endParaRPr>
          </a:p>
          <a:p>
            <a:endParaRPr lang="es-ES" sz="1400" dirty="0">
              <a:solidFill>
                <a:schemeClr val="bg1"/>
              </a:solidFill>
            </a:endParaRPr>
          </a:p>
          <a:p>
            <a:r>
              <a:rPr lang="es-ES" sz="1400" dirty="0">
                <a:solidFill>
                  <a:schemeClr val="bg1"/>
                </a:solidFill>
              </a:rPr>
              <a:t>5. </a:t>
            </a:r>
            <a:r>
              <a:rPr lang="es-ES" sz="1400" dirty="0" err="1">
                <a:solidFill>
                  <a:schemeClr val="bg1"/>
                </a:solidFill>
              </a:rPr>
              <a:t>Autoescalado</a:t>
            </a:r>
            <a:r>
              <a:rPr lang="es-ES" sz="1400" dirty="0">
                <a:solidFill>
                  <a:schemeClr val="bg1"/>
                </a:solidFill>
              </a:rPr>
              <a:t> para Aplicaciones Web</a:t>
            </a:r>
          </a:p>
          <a:p>
            <a:r>
              <a:rPr lang="es-ES" sz="1400" dirty="0">
                <a:solidFill>
                  <a:schemeClr val="bg1"/>
                </a:solidFill>
              </a:rPr>
              <a:t>   5.1 Creación de Grupo de Destinatarios y Balanceador</a:t>
            </a:r>
          </a:p>
          <a:p>
            <a:r>
              <a:rPr lang="es-ES" sz="1400" dirty="0">
                <a:solidFill>
                  <a:schemeClr val="bg1"/>
                </a:solidFill>
              </a:rPr>
              <a:t>   5.2 Creación de Plantilla de Lanzamiento y Grupo de </a:t>
            </a:r>
            <a:r>
              <a:rPr lang="es-ES" sz="1400" dirty="0" err="1">
                <a:solidFill>
                  <a:schemeClr val="bg1"/>
                </a:solidFill>
              </a:rPr>
              <a:t>Autoescalado</a:t>
            </a:r>
            <a:endParaRPr lang="es-ES" sz="1400" dirty="0">
              <a:solidFill>
                <a:schemeClr val="bg1"/>
              </a:solidFill>
            </a:endParaRPr>
          </a:p>
          <a:p>
            <a:r>
              <a:rPr lang="es-ES" sz="1400" dirty="0">
                <a:solidFill>
                  <a:schemeClr val="bg1"/>
                </a:solidFill>
              </a:rPr>
              <a:t>   5.3 Configuración de Escalado Automático</a:t>
            </a:r>
          </a:p>
          <a:p>
            <a:r>
              <a:rPr lang="es-ES" sz="1400" dirty="0">
                <a:solidFill>
                  <a:schemeClr val="bg1"/>
                </a:solidFill>
              </a:rPr>
              <a:t>   5.4 Pruebas de Funcionamiento del Escalado</a:t>
            </a:r>
          </a:p>
          <a:p>
            <a:r>
              <a:rPr lang="es-ES" sz="1400" dirty="0">
                <a:solidFill>
                  <a:schemeClr val="bg1"/>
                </a:solidFill>
              </a:rPr>
              <a:t>   5.5 Eliminación de Recursos de </a:t>
            </a:r>
            <a:r>
              <a:rPr lang="es-ES" sz="1400" dirty="0" err="1">
                <a:solidFill>
                  <a:schemeClr val="bg1"/>
                </a:solidFill>
              </a:rPr>
              <a:t>Autoescalado</a:t>
            </a:r>
            <a:endParaRPr lang="es-ES" sz="1400" dirty="0">
              <a:solidFill>
                <a:schemeClr val="bg1"/>
              </a:solidFill>
            </a:endParaRPr>
          </a:p>
        </p:txBody>
      </p:sp>
    </p:spTree>
    <p:extLst>
      <p:ext uri="{BB962C8B-B14F-4D97-AF65-F5344CB8AC3E}">
        <p14:creationId xmlns:p14="http://schemas.microsoft.com/office/powerpoint/2010/main" val="4209280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D2C68-B93E-35CD-8477-FB7944F5C35D}"/>
              </a:ext>
            </a:extLst>
          </p:cNvPr>
          <p:cNvSpPr>
            <a:spLocks noGrp="1"/>
          </p:cNvSpPr>
          <p:nvPr>
            <p:ph type="title"/>
          </p:nvPr>
        </p:nvSpPr>
        <p:spPr/>
        <p:txBody>
          <a:bodyPr/>
          <a:lstStyle/>
          <a:p>
            <a:r>
              <a:rPr lang="es-ES" dirty="0"/>
              <a:t>índice</a:t>
            </a:r>
          </a:p>
        </p:txBody>
      </p:sp>
      <p:sp>
        <p:nvSpPr>
          <p:cNvPr id="27" name="Marcador de fecha 26">
            <a:extLst>
              <a:ext uri="{FF2B5EF4-FFF2-40B4-BE49-F238E27FC236}">
                <a16:creationId xmlns:a16="http://schemas.microsoft.com/office/drawing/2014/main" id="{FADD3258-0CC8-981D-3A28-A272DDB3EF65}"/>
              </a:ext>
            </a:extLst>
          </p:cNvPr>
          <p:cNvSpPr>
            <a:spLocks noGrp="1"/>
          </p:cNvSpPr>
          <p:nvPr>
            <p:ph type="dt" sz="half" idx="10"/>
          </p:nvPr>
        </p:nvSpPr>
        <p:spPr/>
        <p:txBody>
          <a:bodyPr/>
          <a:lstStyle/>
          <a:p>
            <a:pPr rtl="0"/>
            <a:r>
              <a:rPr lang="es-ES" noProof="0" dirty="0"/>
              <a:t>2024</a:t>
            </a:r>
          </a:p>
        </p:txBody>
      </p:sp>
      <p:sp>
        <p:nvSpPr>
          <p:cNvPr id="28" name="Marcador de pie de página 27">
            <a:extLst>
              <a:ext uri="{FF2B5EF4-FFF2-40B4-BE49-F238E27FC236}">
                <a16:creationId xmlns:a16="http://schemas.microsoft.com/office/drawing/2014/main" id="{21570618-2BC2-E0D3-D81A-AA1F2599791C}"/>
              </a:ext>
            </a:extLst>
          </p:cNvPr>
          <p:cNvSpPr>
            <a:spLocks noGrp="1"/>
          </p:cNvSpPr>
          <p:nvPr>
            <p:ph type="ftr" sz="quarter" idx="11"/>
          </p:nvPr>
        </p:nvSpPr>
        <p:spPr/>
        <p:txBody>
          <a:bodyPr/>
          <a:lstStyle/>
          <a:p>
            <a:pPr rtl="0"/>
            <a:r>
              <a:rPr lang="es-ES" noProof="0" dirty="0"/>
              <a:t>P</a:t>
            </a:r>
            <a:r>
              <a:rPr lang="es-ES" dirty="0" err="1"/>
              <a:t>ráctica</a:t>
            </a:r>
            <a:r>
              <a:rPr lang="es-ES" dirty="0"/>
              <a:t> 6 – Paloma Pérez de Madrid</a:t>
            </a:r>
            <a:endParaRPr lang="es-ES" noProof="0" dirty="0"/>
          </a:p>
        </p:txBody>
      </p:sp>
      <p:sp>
        <p:nvSpPr>
          <p:cNvPr id="29" name="Marcador de número de diapositiva 28">
            <a:extLst>
              <a:ext uri="{FF2B5EF4-FFF2-40B4-BE49-F238E27FC236}">
                <a16:creationId xmlns:a16="http://schemas.microsoft.com/office/drawing/2014/main" id="{E0A0DD0F-65BD-3B0E-03D5-D6B193E46F0A}"/>
              </a:ext>
            </a:extLst>
          </p:cNvPr>
          <p:cNvSpPr>
            <a:spLocks noGrp="1"/>
          </p:cNvSpPr>
          <p:nvPr>
            <p:ph type="sldNum" sz="quarter" idx="12"/>
          </p:nvPr>
        </p:nvSpPr>
        <p:spPr/>
        <p:txBody>
          <a:bodyPr/>
          <a:lstStyle/>
          <a:p>
            <a:pPr rtl="0"/>
            <a:fld id="{B5CEABB6-07DC-46E8-9B57-56EC44A396E5}" type="slidenum">
              <a:rPr lang="es-ES" noProof="0" smtClean="0"/>
              <a:t>30</a:t>
            </a:fld>
            <a:endParaRPr lang="es-ES" noProof="0"/>
          </a:p>
        </p:txBody>
      </p:sp>
      <p:sp>
        <p:nvSpPr>
          <p:cNvPr id="30" name="CuadroTexto 29">
            <a:extLst>
              <a:ext uri="{FF2B5EF4-FFF2-40B4-BE49-F238E27FC236}">
                <a16:creationId xmlns:a16="http://schemas.microsoft.com/office/drawing/2014/main" id="{3A56E9CF-11ED-EF97-ED88-97AE62D2E908}"/>
              </a:ext>
            </a:extLst>
          </p:cNvPr>
          <p:cNvSpPr txBox="1"/>
          <p:nvPr/>
        </p:nvSpPr>
        <p:spPr>
          <a:xfrm>
            <a:off x="405270" y="2217740"/>
            <a:ext cx="5781135" cy="3754874"/>
          </a:xfrm>
          <a:prstGeom prst="rect">
            <a:avLst/>
          </a:prstGeom>
          <a:noFill/>
        </p:spPr>
        <p:txBody>
          <a:bodyPr wrap="square">
            <a:spAutoFit/>
          </a:bodyPr>
          <a:lstStyle/>
          <a:p>
            <a:r>
              <a:rPr lang="es-ES" sz="1400" dirty="0">
                <a:solidFill>
                  <a:schemeClr val="bg1"/>
                </a:solidFill>
              </a:rPr>
              <a:t>1. Ejecución de Instancias EC2</a:t>
            </a:r>
          </a:p>
          <a:p>
            <a:r>
              <a:rPr lang="es-ES" sz="1400" dirty="0">
                <a:solidFill>
                  <a:schemeClr val="bg1"/>
                </a:solidFill>
              </a:rPr>
              <a:t>   1.1 Acceso a la Consola y Creación de Claves</a:t>
            </a:r>
          </a:p>
          <a:p>
            <a:r>
              <a:rPr lang="es-ES" sz="1400" dirty="0">
                <a:solidFill>
                  <a:schemeClr val="bg1"/>
                </a:solidFill>
              </a:rPr>
              <a:t>   1.2 Creación de Grupo de Seguridad</a:t>
            </a:r>
          </a:p>
          <a:p>
            <a:r>
              <a:rPr lang="es-ES" sz="1400" dirty="0">
                <a:solidFill>
                  <a:schemeClr val="bg1"/>
                </a:solidFill>
              </a:rPr>
              <a:t>   1.3 Comprobación de VPC y Subredes</a:t>
            </a:r>
          </a:p>
          <a:p>
            <a:r>
              <a:rPr lang="es-ES" sz="1400" dirty="0">
                <a:solidFill>
                  <a:schemeClr val="bg1"/>
                </a:solidFill>
              </a:rPr>
              <a:t>   1.4 Lanzamiento de Instancia </a:t>
            </a:r>
            <a:r>
              <a:rPr lang="es-ES" sz="1400" dirty="0" err="1">
                <a:solidFill>
                  <a:schemeClr val="bg1"/>
                </a:solidFill>
              </a:rPr>
              <a:t>PruebasWeb</a:t>
            </a:r>
            <a:endParaRPr lang="es-ES" sz="1400" dirty="0">
              <a:solidFill>
                <a:schemeClr val="bg1"/>
              </a:solidFill>
            </a:endParaRPr>
          </a:p>
          <a:p>
            <a:r>
              <a:rPr lang="es-ES" sz="1400" dirty="0">
                <a:solidFill>
                  <a:schemeClr val="bg1"/>
                </a:solidFill>
              </a:rPr>
              <a:t>   1.5 Configuración de la Instancia y Tareas de Mantenimiento</a:t>
            </a:r>
          </a:p>
          <a:p>
            <a:r>
              <a:rPr lang="es-ES" sz="1400" dirty="0">
                <a:solidFill>
                  <a:schemeClr val="bg1"/>
                </a:solidFill>
              </a:rPr>
              <a:t>   1.6 Efecto de Reinicio y Detención de la Instancia</a:t>
            </a:r>
          </a:p>
          <a:p>
            <a:r>
              <a:rPr lang="es-ES" sz="1400" dirty="0">
                <a:solidFill>
                  <a:schemeClr val="bg1"/>
                </a:solidFill>
              </a:rPr>
              <a:t>   1.7 Generación de Imagen de la Instancia</a:t>
            </a:r>
          </a:p>
          <a:p>
            <a:r>
              <a:rPr lang="es-ES" sz="1400" dirty="0">
                <a:solidFill>
                  <a:schemeClr val="bg1"/>
                </a:solidFill>
              </a:rPr>
              <a:t>   1.8 Terminación de la Instancia</a:t>
            </a:r>
          </a:p>
          <a:p>
            <a:endParaRPr lang="es-ES" sz="1400" dirty="0">
              <a:solidFill>
                <a:schemeClr val="bg1"/>
              </a:solidFill>
            </a:endParaRPr>
          </a:p>
          <a:p>
            <a:r>
              <a:rPr lang="es-ES" sz="1400" dirty="0">
                <a:solidFill>
                  <a:schemeClr val="bg1"/>
                </a:solidFill>
              </a:rPr>
              <a:t>2. </a:t>
            </a:r>
            <a:r>
              <a:rPr lang="es-ES" sz="1400" b="1" dirty="0">
                <a:solidFill>
                  <a:schemeClr val="bg1"/>
                </a:solidFill>
              </a:rPr>
              <a:t>Balanceador de Carga ELB (</a:t>
            </a:r>
            <a:r>
              <a:rPr lang="es-ES" sz="1400" b="1" dirty="0" err="1">
                <a:solidFill>
                  <a:schemeClr val="bg1"/>
                </a:solidFill>
              </a:rPr>
              <a:t>Elastic</a:t>
            </a:r>
            <a:r>
              <a:rPr lang="es-ES" sz="1400" b="1" dirty="0">
                <a:solidFill>
                  <a:schemeClr val="bg1"/>
                </a:solidFill>
              </a:rPr>
              <a:t> Load </a:t>
            </a:r>
            <a:r>
              <a:rPr lang="es-ES" sz="1400" b="1" dirty="0" err="1">
                <a:solidFill>
                  <a:schemeClr val="bg1"/>
                </a:solidFill>
              </a:rPr>
              <a:t>Balancer</a:t>
            </a:r>
            <a:r>
              <a:rPr lang="es-ES" sz="1400" b="1" dirty="0">
                <a:solidFill>
                  <a:schemeClr val="bg1"/>
                </a:solidFill>
              </a:rPr>
              <a:t>)</a:t>
            </a:r>
          </a:p>
          <a:p>
            <a:r>
              <a:rPr lang="es-ES" sz="1400" dirty="0">
                <a:solidFill>
                  <a:schemeClr val="bg1"/>
                </a:solidFill>
              </a:rPr>
              <a:t>   2.1 Lanzamiento de Instancias y Creación de Grupo de Seguridad</a:t>
            </a:r>
          </a:p>
          <a:p>
            <a:r>
              <a:rPr lang="es-ES" sz="1400" dirty="0">
                <a:solidFill>
                  <a:schemeClr val="bg1"/>
                </a:solidFill>
              </a:rPr>
              <a:t>   2.2 Creación de Grupo de Destinatarios</a:t>
            </a:r>
          </a:p>
          <a:p>
            <a:r>
              <a:rPr lang="es-ES" sz="1400" dirty="0">
                <a:solidFill>
                  <a:schemeClr val="bg1"/>
                </a:solidFill>
              </a:rPr>
              <a:t>   2.3 Creación de Balanceador de Carga</a:t>
            </a:r>
          </a:p>
          <a:p>
            <a:r>
              <a:rPr lang="es-ES" sz="1400" dirty="0">
                <a:solidFill>
                  <a:schemeClr val="bg1"/>
                </a:solidFill>
              </a:rPr>
              <a:t>   2.4 Pruebas de Acceso y Balanceo</a:t>
            </a:r>
          </a:p>
          <a:p>
            <a:r>
              <a:rPr lang="es-ES" sz="1400" dirty="0">
                <a:solidFill>
                  <a:schemeClr val="bg1"/>
                </a:solidFill>
              </a:rPr>
              <a:t>   2.5 Acceso por SSH a Instancias Internas</a:t>
            </a:r>
          </a:p>
          <a:p>
            <a:r>
              <a:rPr lang="es-ES" sz="1400" dirty="0">
                <a:solidFill>
                  <a:schemeClr val="bg1"/>
                </a:solidFill>
              </a:rPr>
              <a:t>   2.6 Terminación de Instancias y Recursos Asociados</a:t>
            </a:r>
          </a:p>
        </p:txBody>
      </p:sp>
      <p:sp>
        <p:nvSpPr>
          <p:cNvPr id="31" name="CuadroTexto 30">
            <a:extLst>
              <a:ext uri="{FF2B5EF4-FFF2-40B4-BE49-F238E27FC236}">
                <a16:creationId xmlns:a16="http://schemas.microsoft.com/office/drawing/2014/main" id="{876C1640-1C62-5FAE-798B-4CF4FA1C4145}"/>
              </a:ext>
            </a:extLst>
          </p:cNvPr>
          <p:cNvSpPr txBox="1"/>
          <p:nvPr/>
        </p:nvSpPr>
        <p:spPr>
          <a:xfrm>
            <a:off x="6005595" y="2175566"/>
            <a:ext cx="5781135" cy="3970318"/>
          </a:xfrm>
          <a:prstGeom prst="rect">
            <a:avLst/>
          </a:prstGeom>
          <a:noFill/>
        </p:spPr>
        <p:txBody>
          <a:bodyPr wrap="square">
            <a:spAutoFit/>
          </a:bodyPr>
          <a:lstStyle/>
          <a:p>
            <a:r>
              <a:rPr lang="es-ES" sz="1400" dirty="0">
                <a:solidFill>
                  <a:schemeClr val="bg1"/>
                </a:solidFill>
              </a:rPr>
              <a:t>3. Subredes Públicas/Privadas y NAT Gateway</a:t>
            </a:r>
          </a:p>
          <a:p>
            <a:r>
              <a:rPr lang="es-ES" sz="1400" dirty="0">
                <a:solidFill>
                  <a:schemeClr val="bg1"/>
                </a:solidFill>
              </a:rPr>
              <a:t>   3.1 Creación de Subredes y Lanzamiento de Instancias</a:t>
            </a:r>
          </a:p>
          <a:p>
            <a:r>
              <a:rPr lang="es-ES" sz="1400" dirty="0">
                <a:solidFill>
                  <a:schemeClr val="bg1"/>
                </a:solidFill>
              </a:rPr>
              <a:t>   3.2 Configuración de NAT Gateway y Tablas de Rutas</a:t>
            </a:r>
          </a:p>
          <a:p>
            <a:r>
              <a:rPr lang="es-ES" sz="1400" dirty="0">
                <a:solidFill>
                  <a:schemeClr val="bg1"/>
                </a:solidFill>
              </a:rPr>
              <a:t>   3.3 Configuración de Network </a:t>
            </a:r>
            <a:r>
              <a:rPr lang="es-ES" sz="1400" dirty="0" err="1">
                <a:solidFill>
                  <a:schemeClr val="bg1"/>
                </a:solidFill>
              </a:rPr>
              <a:t>ACLs</a:t>
            </a:r>
            <a:endParaRPr lang="es-ES" sz="1400" dirty="0">
              <a:solidFill>
                <a:schemeClr val="bg1"/>
              </a:solidFill>
            </a:endParaRPr>
          </a:p>
          <a:p>
            <a:r>
              <a:rPr lang="es-ES" sz="1400" dirty="0">
                <a:solidFill>
                  <a:schemeClr val="bg1"/>
                </a:solidFill>
              </a:rPr>
              <a:t>   3.4 Terminación de Instancias, NAT Gateway y </a:t>
            </a:r>
            <a:r>
              <a:rPr lang="es-ES" sz="1400">
                <a:solidFill>
                  <a:schemeClr val="bg1"/>
                </a:solidFill>
              </a:rPr>
              <a:t>Recursos Asociados</a:t>
            </a:r>
          </a:p>
          <a:p>
            <a:endParaRPr lang="es-ES" sz="1400" dirty="0">
              <a:solidFill>
                <a:schemeClr val="bg1"/>
              </a:solidFill>
            </a:endParaRPr>
          </a:p>
          <a:p>
            <a:r>
              <a:rPr lang="es-ES" sz="1400" dirty="0">
                <a:solidFill>
                  <a:schemeClr val="bg1"/>
                </a:solidFill>
              </a:rPr>
              <a:t>4. Almacenamiento S3</a:t>
            </a:r>
          </a:p>
          <a:p>
            <a:r>
              <a:rPr lang="es-ES" sz="1400" dirty="0">
                <a:solidFill>
                  <a:schemeClr val="bg1"/>
                </a:solidFill>
              </a:rPr>
              <a:t>   4.1 Creación de </a:t>
            </a:r>
            <a:r>
              <a:rPr lang="es-ES" sz="1400" dirty="0" err="1">
                <a:solidFill>
                  <a:schemeClr val="bg1"/>
                </a:solidFill>
              </a:rPr>
              <a:t>Bucket</a:t>
            </a:r>
            <a:r>
              <a:rPr lang="es-ES" sz="1400" dirty="0">
                <a:solidFill>
                  <a:schemeClr val="bg1"/>
                </a:solidFill>
              </a:rPr>
              <a:t> S3 y Subida de Archivos</a:t>
            </a:r>
          </a:p>
          <a:p>
            <a:r>
              <a:rPr lang="es-ES" sz="1400" dirty="0">
                <a:solidFill>
                  <a:schemeClr val="bg1"/>
                </a:solidFill>
              </a:rPr>
              <a:t>   4.2 Configuración para Hosting Web Estático</a:t>
            </a:r>
          </a:p>
          <a:p>
            <a:r>
              <a:rPr lang="es-ES" sz="1400" dirty="0">
                <a:solidFill>
                  <a:schemeClr val="bg1"/>
                </a:solidFill>
              </a:rPr>
              <a:t>   4.3 Pruebas de Acceso y Descarga de Archivos</a:t>
            </a:r>
          </a:p>
          <a:p>
            <a:r>
              <a:rPr lang="es-ES" sz="1400" dirty="0">
                <a:solidFill>
                  <a:schemeClr val="bg1"/>
                </a:solidFill>
              </a:rPr>
              <a:t>   4.4 Eliminación del </a:t>
            </a:r>
            <a:r>
              <a:rPr lang="es-ES" sz="1400" dirty="0" err="1">
                <a:solidFill>
                  <a:schemeClr val="bg1"/>
                </a:solidFill>
              </a:rPr>
              <a:t>Bucket</a:t>
            </a:r>
            <a:endParaRPr lang="es-ES" sz="1400" dirty="0">
              <a:solidFill>
                <a:schemeClr val="bg1"/>
              </a:solidFill>
            </a:endParaRPr>
          </a:p>
          <a:p>
            <a:endParaRPr lang="es-ES" sz="1400" dirty="0">
              <a:solidFill>
                <a:schemeClr val="bg1"/>
              </a:solidFill>
            </a:endParaRPr>
          </a:p>
          <a:p>
            <a:r>
              <a:rPr lang="es-ES" sz="1400" dirty="0">
                <a:solidFill>
                  <a:schemeClr val="bg1"/>
                </a:solidFill>
              </a:rPr>
              <a:t>5. </a:t>
            </a:r>
            <a:r>
              <a:rPr lang="es-ES" sz="1400" dirty="0" err="1">
                <a:solidFill>
                  <a:schemeClr val="bg1"/>
                </a:solidFill>
              </a:rPr>
              <a:t>Autoescalado</a:t>
            </a:r>
            <a:r>
              <a:rPr lang="es-ES" sz="1400" dirty="0">
                <a:solidFill>
                  <a:schemeClr val="bg1"/>
                </a:solidFill>
              </a:rPr>
              <a:t> para Aplicaciones Web</a:t>
            </a:r>
          </a:p>
          <a:p>
            <a:r>
              <a:rPr lang="es-ES" sz="1400" dirty="0">
                <a:solidFill>
                  <a:schemeClr val="bg1"/>
                </a:solidFill>
              </a:rPr>
              <a:t>   5.1 Creación de Grupo de Destinatarios y Balanceador</a:t>
            </a:r>
          </a:p>
          <a:p>
            <a:r>
              <a:rPr lang="es-ES" sz="1400" dirty="0">
                <a:solidFill>
                  <a:schemeClr val="bg1"/>
                </a:solidFill>
              </a:rPr>
              <a:t>   5.2 Creación de Plantilla de Lanzamiento y Grupo de </a:t>
            </a:r>
            <a:r>
              <a:rPr lang="es-ES" sz="1400" dirty="0" err="1">
                <a:solidFill>
                  <a:schemeClr val="bg1"/>
                </a:solidFill>
              </a:rPr>
              <a:t>Autoescalado</a:t>
            </a:r>
            <a:endParaRPr lang="es-ES" sz="1400" dirty="0">
              <a:solidFill>
                <a:schemeClr val="bg1"/>
              </a:solidFill>
            </a:endParaRPr>
          </a:p>
          <a:p>
            <a:r>
              <a:rPr lang="es-ES" sz="1400" dirty="0">
                <a:solidFill>
                  <a:schemeClr val="bg1"/>
                </a:solidFill>
              </a:rPr>
              <a:t>   5.3 Configuración de Escalado Automático</a:t>
            </a:r>
          </a:p>
          <a:p>
            <a:r>
              <a:rPr lang="es-ES" sz="1400" dirty="0">
                <a:solidFill>
                  <a:schemeClr val="bg1"/>
                </a:solidFill>
              </a:rPr>
              <a:t>   5.4 Pruebas de Funcionamiento del Escalado</a:t>
            </a:r>
          </a:p>
          <a:p>
            <a:r>
              <a:rPr lang="es-ES" sz="1400" dirty="0">
                <a:solidFill>
                  <a:schemeClr val="bg1"/>
                </a:solidFill>
              </a:rPr>
              <a:t>   5.5 Eliminación de Recursos de </a:t>
            </a:r>
            <a:r>
              <a:rPr lang="es-ES" sz="1400" dirty="0" err="1">
                <a:solidFill>
                  <a:schemeClr val="bg1"/>
                </a:solidFill>
              </a:rPr>
              <a:t>Autoescalado</a:t>
            </a:r>
            <a:endParaRPr lang="es-ES" sz="1400" dirty="0">
              <a:solidFill>
                <a:schemeClr val="bg1"/>
              </a:solidFill>
            </a:endParaRPr>
          </a:p>
        </p:txBody>
      </p:sp>
    </p:spTree>
    <p:extLst>
      <p:ext uri="{BB962C8B-B14F-4D97-AF65-F5344CB8AC3E}">
        <p14:creationId xmlns:p14="http://schemas.microsoft.com/office/powerpoint/2010/main" val="3665143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1160477"/>
          </a:xfrm>
        </p:spPr>
        <p:txBody>
          <a:bodyPr>
            <a:noAutofit/>
          </a:bodyPr>
          <a:lstStyle/>
          <a:p>
            <a:pPr marL="0" indent="0">
              <a:buNone/>
            </a:pPr>
            <a:r>
              <a:rPr lang="es-ES" sz="1400" dirty="0"/>
              <a:t>En la consola de computación (</a:t>
            </a:r>
            <a:r>
              <a:rPr lang="es-ES" sz="1400" dirty="0" err="1"/>
              <a:t>Services</a:t>
            </a:r>
            <a:r>
              <a:rPr lang="es-ES" sz="1400" dirty="0"/>
              <a:t> → Compute → EC2) lanzar dos instancias t2.micro usando la imagen </a:t>
            </a:r>
            <a:r>
              <a:rPr lang="es-ES" sz="1400" dirty="0" err="1"/>
              <a:t>ServidorWeb</a:t>
            </a:r>
            <a:r>
              <a:rPr lang="es-ES" sz="1400" dirty="0"/>
              <a:t> creada en el apartado anterior (ServidorWeb1 y ServidorWeb2). Las instancias se ejecutarán en dos zonas de disponibilidad distintas (a y b), y sólo tendrán asociada una IP privada (no usaremos direcciones elásticas). Crearemos un nuevo grupo de seguridad, (</a:t>
            </a:r>
            <a:r>
              <a:rPr lang="es-ES" sz="1400" dirty="0" err="1"/>
              <a:t>SSH_HTTP_Internal</a:t>
            </a:r>
            <a:r>
              <a:rPr lang="es-ES" sz="1400" dirty="0"/>
              <a:t>), con acceso a los servicios SSH y HTTP, pero sólo desde la red VPC. Por último, inyectaremos nuestra pareja de claves (</a:t>
            </a:r>
            <a:r>
              <a:rPr lang="es-ES" sz="1400" dirty="0" err="1"/>
              <a:t>ClavesPractica</a:t>
            </a:r>
            <a:r>
              <a:rPr lang="es-ES" sz="1400" dirty="0"/>
              <a:t>) en cada instancia, aunque no vamos a poder alcanzar las instancias desde el exterior.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31</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2.1 Lanzamiento de Instancias y Creación de Grupo de Seguridad</a:t>
            </a:r>
          </a:p>
        </p:txBody>
      </p:sp>
      <p:sp>
        <p:nvSpPr>
          <p:cNvPr id="24" name="Marcador de SmartArt 1">
            <a:extLst>
              <a:ext uri="{FF2B5EF4-FFF2-40B4-BE49-F238E27FC236}">
                <a16:creationId xmlns:a16="http://schemas.microsoft.com/office/drawing/2014/main" id="{E2D14801-5BF3-D532-F691-7C4662FD7D51}"/>
              </a:ext>
            </a:extLst>
          </p:cNvPr>
          <p:cNvSpPr txBox="1">
            <a:spLocks/>
          </p:cNvSpPr>
          <p:nvPr/>
        </p:nvSpPr>
        <p:spPr>
          <a:xfrm>
            <a:off x="885643" y="3204756"/>
            <a:ext cx="9506312" cy="560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Creamos el grupo de seguridad </a:t>
            </a:r>
            <a:r>
              <a:rPr lang="es-ES" sz="1400" dirty="0" err="1"/>
              <a:t>SSH_HTTP_Internal</a:t>
            </a:r>
            <a:r>
              <a:rPr lang="es-ES" sz="1400" dirty="0"/>
              <a:t> </a:t>
            </a:r>
            <a:r>
              <a:rPr lang="es-ES" sz="1400" dirty="0">
                <a:sym typeface="Wingdings" panose="05000000000000000000" pitchFamily="2" charset="2"/>
              </a:rPr>
              <a:t> </a:t>
            </a:r>
            <a:r>
              <a:rPr lang="es-ES" sz="1400" dirty="0"/>
              <a:t>Reglas de entrada: SSH &amp; HTTPS , </a:t>
            </a:r>
            <a:r>
              <a:rPr lang="es-ES" sz="1400" dirty="0" err="1"/>
              <a:t>source</a:t>
            </a:r>
            <a:r>
              <a:rPr lang="es-ES" sz="1400" dirty="0"/>
              <a:t>: VPC </a:t>
            </a:r>
          </a:p>
        </p:txBody>
      </p:sp>
      <p:pic>
        <p:nvPicPr>
          <p:cNvPr id="11" name="Imagen 10">
            <a:extLst>
              <a:ext uri="{FF2B5EF4-FFF2-40B4-BE49-F238E27FC236}">
                <a16:creationId xmlns:a16="http://schemas.microsoft.com/office/drawing/2014/main" id="{B88CE650-3C93-AC0E-F2FD-145E528E0647}"/>
              </a:ext>
            </a:extLst>
          </p:cNvPr>
          <p:cNvPicPr>
            <a:picLocks noChangeAspect="1"/>
          </p:cNvPicPr>
          <p:nvPr/>
        </p:nvPicPr>
        <p:blipFill rotWithShape="1">
          <a:blip r:embed="rId2"/>
          <a:srcRect l="-132" r="51694"/>
          <a:stretch/>
        </p:blipFill>
        <p:spPr>
          <a:xfrm>
            <a:off x="885643" y="3485071"/>
            <a:ext cx="2436046" cy="1230703"/>
          </a:xfrm>
          <a:prstGeom prst="rect">
            <a:avLst/>
          </a:prstGeom>
        </p:spPr>
      </p:pic>
      <p:pic>
        <p:nvPicPr>
          <p:cNvPr id="14" name="Imagen 13">
            <a:extLst>
              <a:ext uri="{FF2B5EF4-FFF2-40B4-BE49-F238E27FC236}">
                <a16:creationId xmlns:a16="http://schemas.microsoft.com/office/drawing/2014/main" id="{7806727A-268A-6099-339B-4E2A53DBB2C5}"/>
              </a:ext>
            </a:extLst>
          </p:cNvPr>
          <p:cNvPicPr>
            <a:picLocks noChangeAspect="1"/>
          </p:cNvPicPr>
          <p:nvPr/>
        </p:nvPicPr>
        <p:blipFill rotWithShape="1">
          <a:blip r:embed="rId3"/>
          <a:srcRect b="9591"/>
          <a:stretch/>
        </p:blipFill>
        <p:spPr>
          <a:xfrm>
            <a:off x="3480113" y="3523891"/>
            <a:ext cx="7661163" cy="2832459"/>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Entrada de lápiz 15">
                <a:extLst>
                  <a:ext uri="{FF2B5EF4-FFF2-40B4-BE49-F238E27FC236}">
                    <a16:creationId xmlns:a16="http://schemas.microsoft.com/office/drawing/2014/main" id="{D788DFC3-9E82-7502-F2E7-4FDAB1E6D95C}"/>
                  </a:ext>
                </a:extLst>
              </p14:cNvPr>
              <p14:cNvContentPartPr/>
              <p14:nvPr/>
            </p14:nvContentPartPr>
            <p14:xfrm>
              <a:off x="983257" y="4399363"/>
              <a:ext cx="761400" cy="69120"/>
            </p14:xfrm>
          </p:contentPart>
        </mc:Choice>
        <mc:Fallback xmlns="">
          <p:pic>
            <p:nvPicPr>
              <p:cNvPr id="16" name="Entrada de lápiz 15">
                <a:extLst>
                  <a:ext uri="{FF2B5EF4-FFF2-40B4-BE49-F238E27FC236}">
                    <a16:creationId xmlns:a16="http://schemas.microsoft.com/office/drawing/2014/main" id="{D788DFC3-9E82-7502-F2E7-4FDAB1E6D95C}"/>
                  </a:ext>
                </a:extLst>
              </p:cNvPr>
              <p:cNvPicPr/>
              <p:nvPr/>
            </p:nvPicPr>
            <p:blipFill>
              <a:blip r:embed="rId5"/>
              <a:stretch>
                <a:fillRect/>
              </a:stretch>
            </p:blipFill>
            <p:spPr>
              <a:xfrm>
                <a:off x="965617" y="4363363"/>
                <a:ext cx="7970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Entrada de lápiz 17">
                <a:extLst>
                  <a:ext uri="{FF2B5EF4-FFF2-40B4-BE49-F238E27FC236}">
                    <a16:creationId xmlns:a16="http://schemas.microsoft.com/office/drawing/2014/main" id="{35F4884D-8FAE-F9B8-72A2-9B84EDFAB507}"/>
                  </a:ext>
                </a:extLst>
              </p14:cNvPr>
              <p14:cNvContentPartPr/>
              <p14:nvPr/>
            </p14:nvContentPartPr>
            <p14:xfrm>
              <a:off x="9626857" y="4619683"/>
              <a:ext cx="682560" cy="79200"/>
            </p14:xfrm>
          </p:contentPart>
        </mc:Choice>
        <mc:Fallback xmlns="">
          <p:pic>
            <p:nvPicPr>
              <p:cNvPr id="18" name="Entrada de lápiz 17">
                <a:extLst>
                  <a:ext uri="{FF2B5EF4-FFF2-40B4-BE49-F238E27FC236}">
                    <a16:creationId xmlns:a16="http://schemas.microsoft.com/office/drawing/2014/main" id="{35F4884D-8FAE-F9B8-72A2-9B84EDFAB507}"/>
                  </a:ext>
                </a:extLst>
              </p:cNvPr>
              <p:cNvPicPr/>
              <p:nvPr/>
            </p:nvPicPr>
            <p:blipFill>
              <a:blip r:embed="rId7"/>
              <a:stretch>
                <a:fillRect/>
              </a:stretch>
            </p:blipFill>
            <p:spPr>
              <a:xfrm>
                <a:off x="9608857" y="4583683"/>
                <a:ext cx="718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Entrada de lápiz 19">
                <a:extLst>
                  <a:ext uri="{FF2B5EF4-FFF2-40B4-BE49-F238E27FC236}">
                    <a16:creationId xmlns:a16="http://schemas.microsoft.com/office/drawing/2014/main" id="{F13E0D71-957A-6326-D18F-7F37C81AE8C7}"/>
                  </a:ext>
                </a:extLst>
              </p14:cNvPr>
              <p14:cNvContentPartPr/>
              <p14:nvPr/>
            </p14:nvContentPartPr>
            <p14:xfrm>
              <a:off x="9348937" y="5290723"/>
              <a:ext cx="939960" cy="167400"/>
            </p14:xfrm>
          </p:contentPart>
        </mc:Choice>
        <mc:Fallback xmlns="">
          <p:pic>
            <p:nvPicPr>
              <p:cNvPr id="20" name="Entrada de lápiz 19">
                <a:extLst>
                  <a:ext uri="{FF2B5EF4-FFF2-40B4-BE49-F238E27FC236}">
                    <a16:creationId xmlns:a16="http://schemas.microsoft.com/office/drawing/2014/main" id="{F13E0D71-957A-6326-D18F-7F37C81AE8C7}"/>
                  </a:ext>
                </a:extLst>
              </p:cNvPr>
              <p:cNvPicPr/>
              <p:nvPr/>
            </p:nvPicPr>
            <p:blipFill>
              <a:blip r:embed="rId9"/>
              <a:stretch>
                <a:fillRect/>
              </a:stretch>
            </p:blipFill>
            <p:spPr>
              <a:xfrm>
                <a:off x="9331297" y="5254723"/>
                <a:ext cx="9756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Entrada de lápiz 20">
                <a:extLst>
                  <a:ext uri="{FF2B5EF4-FFF2-40B4-BE49-F238E27FC236}">
                    <a16:creationId xmlns:a16="http://schemas.microsoft.com/office/drawing/2014/main" id="{D7176068-41AE-0D0A-FD3F-15BB5A96DD55}"/>
                  </a:ext>
                </a:extLst>
              </p14:cNvPr>
              <p14:cNvContentPartPr/>
              <p14:nvPr/>
            </p14:nvContentPartPr>
            <p14:xfrm>
              <a:off x="9580777" y="5862043"/>
              <a:ext cx="741240" cy="107640"/>
            </p14:xfrm>
          </p:contentPart>
        </mc:Choice>
        <mc:Fallback xmlns="">
          <p:pic>
            <p:nvPicPr>
              <p:cNvPr id="21" name="Entrada de lápiz 20">
                <a:extLst>
                  <a:ext uri="{FF2B5EF4-FFF2-40B4-BE49-F238E27FC236}">
                    <a16:creationId xmlns:a16="http://schemas.microsoft.com/office/drawing/2014/main" id="{D7176068-41AE-0D0A-FD3F-15BB5A96DD55}"/>
                  </a:ext>
                </a:extLst>
              </p:cNvPr>
              <p:cNvPicPr/>
              <p:nvPr/>
            </p:nvPicPr>
            <p:blipFill>
              <a:blip r:embed="rId11"/>
              <a:stretch>
                <a:fillRect/>
              </a:stretch>
            </p:blipFill>
            <p:spPr>
              <a:xfrm>
                <a:off x="9562777" y="5826043"/>
                <a:ext cx="776880" cy="179280"/>
              </a:xfrm>
              <a:prstGeom prst="rect">
                <a:avLst/>
              </a:prstGeom>
            </p:spPr>
          </p:pic>
        </mc:Fallback>
      </mc:AlternateContent>
    </p:spTree>
    <p:extLst>
      <p:ext uri="{BB962C8B-B14F-4D97-AF65-F5344CB8AC3E}">
        <p14:creationId xmlns:p14="http://schemas.microsoft.com/office/powerpoint/2010/main" val="3414860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1160477"/>
          </a:xfrm>
        </p:spPr>
        <p:txBody>
          <a:bodyPr>
            <a:noAutofit/>
          </a:bodyPr>
          <a:lstStyle/>
          <a:p>
            <a:pPr marL="0" indent="0">
              <a:buNone/>
            </a:pPr>
            <a:r>
              <a:rPr lang="es-ES" sz="1400" dirty="0"/>
              <a:t>En la consola de computación (</a:t>
            </a:r>
            <a:r>
              <a:rPr lang="es-ES" sz="1400" dirty="0" err="1"/>
              <a:t>Services</a:t>
            </a:r>
            <a:r>
              <a:rPr lang="es-ES" sz="1400" dirty="0"/>
              <a:t> → Compute → EC2) lanzar dos instancias t2.micro usando la imagen </a:t>
            </a:r>
            <a:r>
              <a:rPr lang="es-ES" sz="1400" dirty="0" err="1"/>
              <a:t>ServidorWeb</a:t>
            </a:r>
            <a:r>
              <a:rPr lang="es-ES" sz="1400" dirty="0"/>
              <a:t> creada en el apartado anterior (ServidorWeb1 y ServidorWeb2). Las instancias se ejecutarán en dos zonas de disponibilidad distintas (a y b), y sólo tendrán asociada una IP privada (no usaremos direcciones elásticas). Crearemos un nuevo grupo de seguridad, (</a:t>
            </a:r>
            <a:r>
              <a:rPr lang="es-ES" sz="1400" dirty="0" err="1"/>
              <a:t>SSH_HTTP_Internal</a:t>
            </a:r>
            <a:r>
              <a:rPr lang="es-ES" sz="1400" dirty="0"/>
              <a:t>), con acceso a los servicios SSH y HTTP, pero sólo desde la red VPC. Por último, inyectaremos nuestra pareja de claves (</a:t>
            </a:r>
            <a:r>
              <a:rPr lang="es-ES" sz="1400" dirty="0" err="1"/>
              <a:t>ClavesPractica</a:t>
            </a:r>
            <a:r>
              <a:rPr lang="es-ES" sz="1400" dirty="0"/>
              <a:t>) en cada instancia, aunque no vamos a poder alcanzar las instancias desde el exterior.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32</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2.1 Lanzamiento de Instancias y Creación de Grupo de Seguridad</a:t>
            </a:r>
          </a:p>
        </p:txBody>
      </p:sp>
      <p:sp>
        <p:nvSpPr>
          <p:cNvPr id="24" name="Marcador de SmartArt 1">
            <a:extLst>
              <a:ext uri="{FF2B5EF4-FFF2-40B4-BE49-F238E27FC236}">
                <a16:creationId xmlns:a16="http://schemas.microsoft.com/office/drawing/2014/main" id="{E2D14801-5BF3-D532-F691-7C4662FD7D51}"/>
              </a:ext>
            </a:extLst>
          </p:cNvPr>
          <p:cNvSpPr txBox="1">
            <a:spLocks/>
          </p:cNvSpPr>
          <p:nvPr/>
        </p:nvSpPr>
        <p:spPr>
          <a:xfrm>
            <a:off x="885643" y="3204756"/>
            <a:ext cx="9506312" cy="560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Lanzamos Instancias ServidorWeb1 y ServidorWeb2 </a:t>
            </a:r>
            <a:r>
              <a:rPr lang="es-ES" sz="1400" dirty="0">
                <a:sym typeface="Wingdings" panose="05000000000000000000" pitchFamily="2" charset="2"/>
              </a:rPr>
              <a:t> seguimos los mismos pasos que en el punto 1</a:t>
            </a:r>
            <a:endParaRPr lang="es-ES" sz="1400" dirty="0"/>
          </a:p>
        </p:txBody>
      </p:sp>
      <p:pic>
        <p:nvPicPr>
          <p:cNvPr id="7" name="Imagen 6">
            <a:extLst>
              <a:ext uri="{FF2B5EF4-FFF2-40B4-BE49-F238E27FC236}">
                <a16:creationId xmlns:a16="http://schemas.microsoft.com/office/drawing/2014/main" id="{848C06A4-3EE5-6939-4171-F80319B55C8C}"/>
              </a:ext>
            </a:extLst>
          </p:cNvPr>
          <p:cNvPicPr>
            <a:picLocks noChangeAspect="1"/>
          </p:cNvPicPr>
          <p:nvPr/>
        </p:nvPicPr>
        <p:blipFill rotWithShape="1">
          <a:blip r:embed="rId2"/>
          <a:srcRect t="45128"/>
          <a:stretch/>
        </p:blipFill>
        <p:spPr>
          <a:xfrm>
            <a:off x="927339" y="3595337"/>
            <a:ext cx="5179142" cy="2431652"/>
          </a:xfrm>
          <a:prstGeom prst="rect">
            <a:avLst/>
          </a:prstGeom>
        </p:spPr>
      </p:pic>
      <p:pic>
        <p:nvPicPr>
          <p:cNvPr id="9" name="Imagen 8">
            <a:extLst>
              <a:ext uri="{FF2B5EF4-FFF2-40B4-BE49-F238E27FC236}">
                <a16:creationId xmlns:a16="http://schemas.microsoft.com/office/drawing/2014/main" id="{E54D5908-D634-57B9-E2B2-A4CC14DCB2F6}"/>
              </a:ext>
            </a:extLst>
          </p:cNvPr>
          <p:cNvPicPr>
            <a:picLocks noChangeAspect="1"/>
          </p:cNvPicPr>
          <p:nvPr/>
        </p:nvPicPr>
        <p:blipFill>
          <a:blip r:embed="rId3"/>
          <a:stretch>
            <a:fillRect/>
          </a:stretch>
        </p:blipFill>
        <p:spPr>
          <a:xfrm>
            <a:off x="6561945" y="3543579"/>
            <a:ext cx="2552326" cy="2596332"/>
          </a:xfrm>
          <a:prstGeom prst="rect">
            <a:avLst/>
          </a:prstGeom>
        </p:spPr>
      </p:pic>
    </p:spTree>
    <p:extLst>
      <p:ext uri="{BB962C8B-B14F-4D97-AF65-F5344CB8AC3E}">
        <p14:creationId xmlns:p14="http://schemas.microsoft.com/office/powerpoint/2010/main" val="810047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1160477"/>
          </a:xfrm>
        </p:spPr>
        <p:txBody>
          <a:bodyPr>
            <a:noAutofit/>
          </a:bodyPr>
          <a:lstStyle/>
          <a:p>
            <a:pPr marL="0" indent="0">
              <a:buNone/>
            </a:pPr>
            <a:r>
              <a:rPr lang="es-ES" sz="1400" dirty="0"/>
              <a:t>En la consola de computación (</a:t>
            </a:r>
            <a:r>
              <a:rPr lang="es-ES" sz="1400" dirty="0" err="1"/>
              <a:t>Services</a:t>
            </a:r>
            <a:r>
              <a:rPr lang="es-ES" sz="1400" dirty="0"/>
              <a:t> → Compute → EC2) lanzar dos instancias t2.micro usando la imagen </a:t>
            </a:r>
            <a:r>
              <a:rPr lang="es-ES" sz="1400" dirty="0" err="1"/>
              <a:t>ServidorWeb</a:t>
            </a:r>
            <a:r>
              <a:rPr lang="es-ES" sz="1400" dirty="0"/>
              <a:t> creada en el apartado anterior (ServidorWeb1 y ServidorWeb2). Las instancias se ejecutarán en dos </a:t>
            </a:r>
            <a:r>
              <a:rPr lang="es-ES" sz="1400" b="1" dirty="0"/>
              <a:t>zonas de disponibilidad distintas (a y b), </a:t>
            </a:r>
            <a:r>
              <a:rPr lang="es-ES" sz="1400" dirty="0"/>
              <a:t>y sólo tendrán asociada una IP privada (no usaremos direcciones elásticas). Crearemos un nuevo grupo de seguridad, (</a:t>
            </a:r>
            <a:r>
              <a:rPr lang="es-ES" sz="1400" dirty="0" err="1"/>
              <a:t>SSH_HTTP_Internal</a:t>
            </a:r>
            <a:r>
              <a:rPr lang="es-ES" sz="1400" dirty="0"/>
              <a:t>), con acceso a los servicios SSH y HTTP, pero sólo desde la red VPC. Por último, inyectaremos nuestra pareja de claves (</a:t>
            </a:r>
            <a:r>
              <a:rPr lang="es-ES" sz="1400" dirty="0" err="1"/>
              <a:t>ClavesPractica</a:t>
            </a:r>
            <a:r>
              <a:rPr lang="es-ES" sz="1400" dirty="0"/>
              <a:t>) en cada instancia, aunque no vamos a poder alcanzar las instancias desde el exterior.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33</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2.1 Lanzamiento de Instancias y Creación de Grupo de Seguridad</a:t>
            </a:r>
          </a:p>
        </p:txBody>
      </p:sp>
      <p:sp>
        <p:nvSpPr>
          <p:cNvPr id="24" name="Marcador de SmartArt 1">
            <a:extLst>
              <a:ext uri="{FF2B5EF4-FFF2-40B4-BE49-F238E27FC236}">
                <a16:creationId xmlns:a16="http://schemas.microsoft.com/office/drawing/2014/main" id="{E2D14801-5BF3-D532-F691-7C4662FD7D51}"/>
              </a:ext>
            </a:extLst>
          </p:cNvPr>
          <p:cNvSpPr txBox="1">
            <a:spLocks/>
          </p:cNvSpPr>
          <p:nvPr/>
        </p:nvSpPr>
        <p:spPr>
          <a:xfrm>
            <a:off x="885643" y="3204756"/>
            <a:ext cx="4606656" cy="560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Deshabilitamos IP Pública (</a:t>
            </a:r>
            <a:r>
              <a:rPr lang="es-ES" sz="1400" dirty="0" err="1"/>
              <a:t>Config</a:t>
            </a:r>
            <a:r>
              <a:rPr lang="es-ES" sz="1400" dirty="0"/>
              <a:t>. Red </a:t>
            </a:r>
            <a:r>
              <a:rPr lang="es-ES" sz="1400" dirty="0">
                <a:sym typeface="Wingdings" panose="05000000000000000000" pitchFamily="2" charset="2"/>
              </a:rPr>
              <a:t> Editar)</a:t>
            </a:r>
            <a:endParaRPr lang="es-ES" sz="1400" dirty="0"/>
          </a:p>
        </p:txBody>
      </p:sp>
      <p:pic>
        <p:nvPicPr>
          <p:cNvPr id="8" name="Imagen 7">
            <a:extLst>
              <a:ext uri="{FF2B5EF4-FFF2-40B4-BE49-F238E27FC236}">
                <a16:creationId xmlns:a16="http://schemas.microsoft.com/office/drawing/2014/main" id="{97E5988E-D187-1D23-0E0E-77827281B9E3}"/>
              </a:ext>
            </a:extLst>
          </p:cNvPr>
          <p:cNvPicPr>
            <a:picLocks noChangeAspect="1"/>
          </p:cNvPicPr>
          <p:nvPr/>
        </p:nvPicPr>
        <p:blipFill>
          <a:blip r:embed="rId2"/>
          <a:stretch>
            <a:fillRect/>
          </a:stretch>
        </p:blipFill>
        <p:spPr>
          <a:xfrm>
            <a:off x="1017044" y="3543579"/>
            <a:ext cx="4538367" cy="2338413"/>
          </a:xfrm>
          <a:prstGeom prst="rect">
            <a:avLst/>
          </a:prstGeom>
        </p:spPr>
      </p:pic>
      <p:pic>
        <p:nvPicPr>
          <p:cNvPr id="11" name="Imagen 10">
            <a:extLst>
              <a:ext uri="{FF2B5EF4-FFF2-40B4-BE49-F238E27FC236}">
                <a16:creationId xmlns:a16="http://schemas.microsoft.com/office/drawing/2014/main" id="{A016EC6E-722E-95F0-6161-3832D4AE3D39}"/>
              </a:ext>
            </a:extLst>
          </p:cNvPr>
          <p:cNvPicPr>
            <a:picLocks noChangeAspect="1"/>
          </p:cNvPicPr>
          <p:nvPr/>
        </p:nvPicPr>
        <p:blipFill>
          <a:blip r:embed="rId3"/>
          <a:stretch>
            <a:fillRect/>
          </a:stretch>
        </p:blipFill>
        <p:spPr>
          <a:xfrm>
            <a:off x="8434589" y="3303923"/>
            <a:ext cx="3196756" cy="2761823"/>
          </a:xfrm>
          <a:prstGeom prst="rect">
            <a:avLst/>
          </a:prstGeom>
        </p:spPr>
      </p:pic>
      <p:sp>
        <p:nvSpPr>
          <p:cNvPr id="12" name="Marcador de SmartArt 1">
            <a:extLst>
              <a:ext uri="{FF2B5EF4-FFF2-40B4-BE49-F238E27FC236}">
                <a16:creationId xmlns:a16="http://schemas.microsoft.com/office/drawing/2014/main" id="{3985EB33-106E-78F0-743A-2322B3D21D2F}"/>
              </a:ext>
            </a:extLst>
          </p:cNvPr>
          <p:cNvSpPr txBox="1">
            <a:spLocks/>
          </p:cNvSpPr>
          <p:nvPr/>
        </p:nvSpPr>
        <p:spPr>
          <a:xfrm>
            <a:off x="6031869" y="3266624"/>
            <a:ext cx="2241921" cy="560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Elegimos la zona de disponibilidad en el apartado de subredes</a:t>
            </a:r>
          </a:p>
        </p:txBody>
      </p:sp>
    </p:spTree>
    <p:extLst>
      <p:ext uri="{BB962C8B-B14F-4D97-AF65-F5344CB8AC3E}">
        <p14:creationId xmlns:p14="http://schemas.microsoft.com/office/powerpoint/2010/main" val="2859326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1160477"/>
          </a:xfrm>
        </p:spPr>
        <p:txBody>
          <a:bodyPr>
            <a:noAutofit/>
          </a:bodyPr>
          <a:lstStyle/>
          <a:p>
            <a:pPr marL="0" indent="0">
              <a:buNone/>
            </a:pPr>
            <a:r>
              <a:rPr lang="es-ES" sz="1400" dirty="0"/>
              <a:t>En la consola de computación (</a:t>
            </a:r>
            <a:r>
              <a:rPr lang="es-ES" sz="1400" dirty="0" err="1"/>
              <a:t>Services</a:t>
            </a:r>
            <a:r>
              <a:rPr lang="es-ES" sz="1400" dirty="0"/>
              <a:t> → Compute → EC2) lanzar dos instancias t2.micro usando la imagen </a:t>
            </a:r>
            <a:r>
              <a:rPr lang="es-ES" sz="1400" dirty="0" err="1"/>
              <a:t>ServidorWeb</a:t>
            </a:r>
            <a:r>
              <a:rPr lang="es-ES" sz="1400" dirty="0"/>
              <a:t> creada en el apartado anterior (ServidorWeb1 y ServidorWeb2). Las instancias se ejecutarán en dos zonas de disponibilidad distintas (a y b</a:t>
            </a:r>
            <a:r>
              <a:rPr lang="es-ES" sz="1400" b="1" dirty="0"/>
              <a:t>), </a:t>
            </a:r>
            <a:r>
              <a:rPr lang="es-ES" sz="1400" dirty="0"/>
              <a:t>y sólo tendrán asociada una IP privada (no usaremos direcciones elásticas). Crearemos un nuevo grupo de seguridad, (</a:t>
            </a:r>
            <a:r>
              <a:rPr lang="es-ES" sz="1400" dirty="0" err="1"/>
              <a:t>SSH_HTTP_Internal</a:t>
            </a:r>
            <a:r>
              <a:rPr lang="es-ES" sz="1400" dirty="0"/>
              <a:t>), con acceso a los servicios SSH y HTTP, pero sólo desde la red VPC. Por último, inyectaremos nuestra pareja de claves (</a:t>
            </a:r>
            <a:r>
              <a:rPr lang="es-ES" sz="1400" dirty="0" err="1"/>
              <a:t>ClavesPractica</a:t>
            </a:r>
            <a:r>
              <a:rPr lang="es-ES" sz="1400" dirty="0"/>
              <a:t>) en cada instancia, aunque no vamos a poder alcanzar las instancias desde el exterior.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34</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2.1 Lanzamiento de Instancias y Creación de Grupo de Seguridad</a:t>
            </a:r>
          </a:p>
        </p:txBody>
      </p:sp>
      <p:pic>
        <p:nvPicPr>
          <p:cNvPr id="7" name="Imagen 6">
            <a:extLst>
              <a:ext uri="{FF2B5EF4-FFF2-40B4-BE49-F238E27FC236}">
                <a16:creationId xmlns:a16="http://schemas.microsoft.com/office/drawing/2014/main" id="{7F771937-294C-D474-6F24-8F38328B64E3}"/>
              </a:ext>
            </a:extLst>
          </p:cNvPr>
          <p:cNvPicPr>
            <a:picLocks noChangeAspect="1"/>
          </p:cNvPicPr>
          <p:nvPr/>
        </p:nvPicPr>
        <p:blipFill>
          <a:blip r:embed="rId2"/>
          <a:stretch>
            <a:fillRect/>
          </a:stretch>
        </p:blipFill>
        <p:spPr>
          <a:xfrm>
            <a:off x="838200" y="3007432"/>
            <a:ext cx="10840963" cy="724001"/>
          </a:xfrm>
          <a:prstGeom prst="rect">
            <a:avLst/>
          </a:prstGeom>
        </p:spPr>
      </p:pic>
      <p:pic>
        <p:nvPicPr>
          <p:cNvPr id="10" name="Imagen 9">
            <a:extLst>
              <a:ext uri="{FF2B5EF4-FFF2-40B4-BE49-F238E27FC236}">
                <a16:creationId xmlns:a16="http://schemas.microsoft.com/office/drawing/2014/main" id="{C7B3BCE7-FF39-0C66-7992-B1DF5439E548}"/>
              </a:ext>
            </a:extLst>
          </p:cNvPr>
          <p:cNvPicPr>
            <a:picLocks noChangeAspect="1"/>
          </p:cNvPicPr>
          <p:nvPr/>
        </p:nvPicPr>
        <p:blipFill>
          <a:blip r:embed="rId3"/>
          <a:stretch>
            <a:fillRect/>
          </a:stretch>
        </p:blipFill>
        <p:spPr>
          <a:xfrm>
            <a:off x="927339" y="4048664"/>
            <a:ext cx="5946094" cy="953546"/>
          </a:xfrm>
          <a:prstGeom prst="rect">
            <a:avLst/>
          </a:prstGeom>
        </p:spPr>
      </p:pic>
      <p:pic>
        <p:nvPicPr>
          <p:cNvPr id="14" name="Imagen 13">
            <a:extLst>
              <a:ext uri="{FF2B5EF4-FFF2-40B4-BE49-F238E27FC236}">
                <a16:creationId xmlns:a16="http://schemas.microsoft.com/office/drawing/2014/main" id="{A41E134E-92E2-BB20-F3CC-2D7418DFB468}"/>
              </a:ext>
            </a:extLst>
          </p:cNvPr>
          <p:cNvPicPr>
            <a:picLocks noChangeAspect="1"/>
          </p:cNvPicPr>
          <p:nvPr/>
        </p:nvPicPr>
        <p:blipFill>
          <a:blip r:embed="rId4"/>
          <a:stretch>
            <a:fillRect/>
          </a:stretch>
        </p:blipFill>
        <p:spPr>
          <a:xfrm>
            <a:off x="927340" y="5084239"/>
            <a:ext cx="5772510" cy="946567"/>
          </a:xfrm>
          <a:prstGeom prst="rect">
            <a:avLst/>
          </a:prstGeom>
        </p:spPr>
      </p:pic>
      <p:sp>
        <p:nvSpPr>
          <p:cNvPr id="16" name="Marcador de SmartArt 1">
            <a:extLst>
              <a:ext uri="{FF2B5EF4-FFF2-40B4-BE49-F238E27FC236}">
                <a16:creationId xmlns:a16="http://schemas.microsoft.com/office/drawing/2014/main" id="{368E1F81-D8AA-E632-264F-461B32745547}"/>
              </a:ext>
            </a:extLst>
          </p:cNvPr>
          <p:cNvSpPr txBox="1">
            <a:spLocks/>
          </p:cNvSpPr>
          <p:nvPr/>
        </p:nvSpPr>
        <p:spPr>
          <a:xfrm>
            <a:off x="6813430" y="4193292"/>
            <a:ext cx="1339970"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ServidorWeb1</a:t>
            </a:r>
          </a:p>
        </p:txBody>
      </p:sp>
      <p:sp>
        <p:nvSpPr>
          <p:cNvPr id="17" name="Marcador de SmartArt 1">
            <a:extLst>
              <a:ext uri="{FF2B5EF4-FFF2-40B4-BE49-F238E27FC236}">
                <a16:creationId xmlns:a16="http://schemas.microsoft.com/office/drawing/2014/main" id="{6E94687F-EFD7-FC22-B473-160748729EC1}"/>
              </a:ext>
            </a:extLst>
          </p:cNvPr>
          <p:cNvSpPr txBox="1">
            <a:spLocks/>
          </p:cNvSpPr>
          <p:nvPr/>
        </p:nvSpPr>
        <p:spPr>
          <a:xfrm>
            <a:off x="6813430" y="5274821"/>
            <a:ext cx="1339970"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ServidorWeb2</a:t>
            </a:r>
          </a:p>
        </p:txBody>
      </p:sp>
    </p:spTree>
    <p:extLst>
      <p:ext uri="{BB962C8B-B14F-4D97-AF65-F5344CB8AC3E}">
        <p14:creationId xmlns:p14="http://schemas.microsoft.com/office/powerpoint/2010/main" val="525496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1160477"/>
          </a:xfrm>
        </p:spPr>
        <p:txBody>
          <a:bodyPr>
            <a:noAutofit/>
          </a:bodyPr>
          <a:lstStyle/>
          <a:p>
            <a:pPr marL="0" indent="0">
              <a:buNone/>
            </a:pPr>
            <a:r>
              <a:rPr lang="es-ES" sz="1400" dirty="0"/>
              <a:t>Ir a la sección Load </a:t>
            </a:r>
            <a:r>
              <a:rPr lang="es-ES" sz="1400" dirty="0" err="1"/>
              <a:t>Balancing</a:t>
            </a:r>
            <a:r>
              <a:rPr lang="es-ES" sz="1400" dirty="0"/>
              <a:t> → Target </a:t>
            </a:r>
            <a:r>
              <a:rPr lang="es-ES" sz="1400" dirty="0" err="1"/>
              <a:t>Groups</a:t>
            </a:r>
            <a:r>
              <a:rPr lang="es-ES" sz="1400" dirty="0"/>
              <a:t>. Crear un nuevo grupo de destinatarios (</a:t>
            </a:r>
            <a:r>
              <a:rPr lang="es-ES" sz="1400" dirty="0" err="1"/>
              <a:t>ServidoresWeb</a:t>
            </a:r>
            <a:r>
              <a:rPr lang="es-ES" sz="1400" dirty="0"/>
              <a:t>) con el protocolo HTTP (puerto 80). Establecer el </a:t>
            </a:r>
            <a:r>
              <a:rPr lang="es-ES" sz="1400" dirty="0" err="1"/>
              <a:t>check</a:t>
            </a:r>
            <a:r>
              <a:rPr lang="es-ES" sz="1400" dirty="0"/>
              <a:t> que nos propone el asistente (una consulta a la raíz del servidor). Registrar en el grupo de destinatarios las dos instancias de nuestro servidor Web (ServidorWeb1 y ServidorWeb2).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35</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2.2 Creación de Grupo de Destinatarios</a:t>
            </a:r>
          </a:p>
        </p:txBody>
      </p:sp>
      <p:pic>
        <p:nvPicPr>
          <p:cNvPr id="8" name="Imagen 7">
            <a:extLst>
              <a:ext uri="{FF2B5EF4-FFF2-40B4-BE49-F238E27FC236}">
                <a16:creationId xmlns:a16="http://schemas.microsoft.com/office/drawing/2014/main" id="{F8938ED8-BE52-AB51-B37E-B108EEA8CCA8}"/>
              </a:ext>
            </a:extLst>
          </p:cNvPr>
          <p:cNvPicPr>
            <a:picLocks noChangeAspect="1"/>
          </p:cNvPicPr>
          <p:nvPr/>
        </p:nvPicPr>
        <p:blipFill>
          <a:blip r:embed="rId2"/>
          <a:stretch>
            <a:fillRect/>
          </a:stretch>
        </p:blipFill>
        <p:spPr>
          <a:xfrm>
            <a:off x="1005124" y="2738063"/>
            <a:ext cx="1762371" cy="1286054"/>
          </a:xfrm>
          <a:prstGeom prst="rect">
            <a:avLst/>
          </a:prstGeom>
        </p:spPr>
      </p:pic>
      <p:sp>
        <p:nvSpPr>
          <p:cNvPr id="18" name="Marcador de SmartArt 1">
            <a:extLst>
              <a:ext uri="{FF2B5EF4-FFF2-40B4-BE49-F238E27FC236}">
                <a16:creationId xmlns:a16="http://schemas.microsoft.com/office/drawing/2014/main" id="{BA1D141E-D33E-2656-EB26-758D438D500B}"/>
              </a:ext>
            </a:extLst>
          </p:cNvPr>
          <p:cNvSpPr txBox="1">
            <a:spLocks/>
          </p:cNvSpPr>
          <p:nvPr/>
        </p:nvSpPr>
        <p:spPr>
          <a:xfrm>
            <a:off x="1145876" y="5865177"/>
            <a:ext cx="5548223"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solidFill>
                  <a:srgbClr val="FF0000"/>
                </a:solidFill>
              </a:rPr>
              <a:t>Cuando se añaden las instancias es importante darle a este botón</a:t>
            </a:r>
          </a:p>
        </p:txBody>
      </p:sp>
      <p:pic>
        <p:nvPicPr>
          <p:cNvPr id="20" name="Imagen 19">
            <a:extLst>
              <a:ext uri="{FF2B5EF4-FFF2-40B4-BE49-F238E27FC236}">
                <a16:creationId xmlns:a16="http://schemas.microsoft.com/office/drawing/2014/main" id="{178ABD71-E358-B7AA-8412-CAA5BC45AFD2}"/>
              </a:ext>
            </a:extLst>
          </p:cNvPr>
          <p:cNvPicPr>
            <a:picLocks noChangeAspect="1"/>
          </p:cNvPicPr>
          <p:nvPr/>
        </p:nvPicPr>
        <p:blipFill>
          <a:blip r:embed="rId3"/>
          <a:stretch>
            <a:fillRect/>
          </a:stretch>
        </p:blipFill>
        <p:spPr>
          <a:xfrm>
            <a:off x="2934419" y="2793573"/>
            <a:ext cx="8797506" cy="2884337"/>
          </a:xfrm>
          <a:prstGeom prst="rect">
            <a:avLst/>
          </a:prstGeom>
        </p:spPr>
      </p:pic>
      <p:pic>
        <p:nvPicPr>
          <p:cNvPr id="13" name="Imagen 12">
            <a:extLst>
              <a:ext uri="{FF2B5EF4-FFF2-40B4-BE49-F238E27FC236}">
                <a16:creationId xmlns:a16="http://schemas.microsoft.com/office/drawing/2014/main" id="{2CDDE5E7-AE92-8EB1-AFB4-FA583125600A}"/>
              </a:ext>
            </a:extLst>
          </p:cNvPr>
          <p:cNvPicPr>
            <a:picLocks noChangeAspect="1"/>
          </p:cNvPicPr>
          <p:nvPr/>
        </p:nvPicPr>
        <p:blipFill>
          <a:blip r:embed="rId4"/>
          <a:stretch>
            <a:fillRect/>
          </a:stretch>
        </p:blipFill>
        <p:spPr>
          <a:xfrm>
            <a:off x="1193589" y="5210968"/>
            <a:ext cx="2581635" cy="685896"/>
          </a:xfrm>
          <a:prstGeom prst="rect">
            <a:avLst/>
          </a:prstGeom>
        </p:spPr>
      </p:pic>
    </p:spTree>
    <p:extLst>
      <p:ext uri="{BB962C8B-B14F-4D97-AF65-F5344CB8AC3E}">
        <p14:creationId xmlns:p14="http://schemas.microsoft.com/office/powerpoint/2010/main" val="1389583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1160477"/>
          </a:xfrm>
        </p:spPr>
        <p:txBody>
          <a:bodyPr>
            <a:noAutofit/>
          </a:bodyPr>
          <a:lstStyle/>
          <a:p>
            <a:pPr marL="0" indent="0">
              <a:buNone/>
            </a:pPr>
            <a:r>
              <a:rPr lang="es-ES" sz="1400" dirty="0"/>
              <a:t>Ir a la sección Load </a:t>
            </a:r>
            <a:r>
              <a:rPr lang="es-ES" sz="1400" dirty="0" err="1"/>
              <a:t>Balancing</a:t>
            </a:r>
            <a:r>
              <a:rPr lang="es-ES" sz="1400" dirty="0"/>
              <a:t> → Load </a:t>
            </a:r>
            <a:r>
              <a:rPr lang="es-ES" sz="1400" dirty="0" err="1"/>
              <a:t>Balancers</a:t>
            </a:r>
            <a:r>
              <a:rPr lang="es-ES" sz="1400" dirty="0"/>
              <a:t>. Crear un balanceador de carga de Aplicación HTTP/HTTPS con nombre Balanceador1, con esquema expuesto a </a:t>
            </a:r>
            <a:r>
              <a:rPr lang="es-ES" sz="1400" dirty="0" err="1"/>
              <a:t>Intenet</a:t>
            </a:r>
            <a:r>
              <a:rPr lang="es-ES" sz="1400" dirty="0"/>
              <a:t> (Internet-</a:t>
            </a:r>
            <a:r>
              <a:rPr lang="es-ES" sz="1400" dirty="0" err="1"/>
              <a:t>facing</a:t>
            </a:r>
            <a:r>
              <a:rPr lang="es-ES" sz="1400" dirty="0"/>
              <a:t>), sólo para tráfico IPv4 y HTTP (puerto 80/TCP). El balanceador trabajará sobre las dos primeras zonas de disponibilidad (a y b), en las que se encuentran las instancias. Usaremos el grupo de seguridad </a:t>
            </a:r>
            <a:r>
              <a:rPr lang="es-ES" sz="1400" dirty="0" err="1"/>
              <a:t>SSH_HTTP_Any</a:t>
            </a:r>
            <a:r>
              <a:rPr lang="es-ES" sz="1400" dirty="0"/>
              <a:t> (aunque sólo necesitamos HTTP). Establecer el grupo de destinatarios (</a:t>
            </a:r>
            <a:r>
              <a:rPr lang="es-ES" sz="1400" dirty="0" err="1"/>
              <a:t>ServidoresWeb</a:t>
            </a:r>
            <a:r>
              <a:rPr lang="es-ES" sz="1400" dirty="0"/>
              <a:t>) con el protocolo HTTP (puerto 80) y fijar el </a:t>
            </a:r>
            <a:r>
              <a:rPr lang="es-ES" sz="1400" dirty="0" err="1"/>
              <a:t>check</a:t>
            </a:r>
            <a:r>
              <a:rPr lang="es-ES" sz="1400" dirty="0"/>
              <a:t> que nos proponen por defecto (una consulta a la página de inicio). Por último, lanzar el balanceador.</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36</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2.3 Creación de Balanceador de Carga</a:t>
            </a:r>
          </a:p>
        </p:txBody>
      </p:sp>
      <p:pic>
        <p:nvPicPr>
          <p:cNvPr id="7" name="Imagen 6">
            <a:extLst>
              <a:ext uri="{FF2B5EF4-FFF2-40B4-BE49-F238E27FC236}">
                <a16:creationId xmlns:a16="http://schemas.microsoft.com/office/drawing/2014/main" id="{7F7CB301-36DC-C4C3-A813-962B94D72D87}"/>
              </a:ext>
            </a:extLst>
          </p:cNvPr>
          <p:cNvPicPr>
            <a:picLocks noChangeAspect="1"/>
          </p:cNvPicPr>
          <p:nvPr/>
        </p:nvPicPr>
        <p:blipFill>
          <a:blip r:embed="rId2"/>
          <a:stretch>
            <a:fillRect/>
          </a:stretch>
        </p:blipFill>
        <p:spPr>
          <a:xfrm>
            <a:off x="838200" y="2958202"/>
            <a:ext cx="3688748" cy="3470694"/>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A06FC1E7-1E49-FDE1-B85D-333100FFABAD}"/>
                  </a:ext>
                </a:extLst>
              </p14:cNvPr>
              <p14:cNvContentPartPr/>
              <p14:nvPr/>
            </p14:nvContentPartPr>
            <p14:xfrm>
              <a:off x="833497" y="5825323"/>
              <a:ext cx="639000" cy="551520"/>
            </p14:xfrm>
          </p:contentPart>
        </mc:Choice>
        <mc:Fallback xmlns="">
          <p:pic>
            <p:nvPicPr>
              <p:cNvPr id="9" name="Entrada de lápiz 8">
                <a:extLst>
                  <a:ext uri="{FF2B5EF4-FFF2-40B4-BE49-F238E27FC236}">
                    <a16:creationId xmlns:a16="http://schemas.microsoft.com/office/drawing/2014/main" id="{A06FC1E7-1E49-FDE1-B85D-333100FFABAD}"/>
                  </a:ext>
                </a:extLst>
              </p:cNvPr>
              <p:cNvPicPr/>
              <p:nvPr/>
            </p:nvPicPr>
            <p:blipFill>
              <a:blip r:embed="rId4"/>
              <a:stretch>
                <a:fillRect/>
              </a:stretch>
            </p:blipFill>
            <p:spPr>
              <a:xfrm>
                <a:off x="815857" y="5807323"/>
                <a:ext cx="674640" cy="587160"/>
              </a:xfrm>
              <a:prstGeom prst="rect">
                <a:avLst/>
              </a:prstGeom>
            </p:spPr>
          </p:pic>
        </mc:Fallback>
      </mc:AlternateContent>
      <p:pic>
        <p:nvPicPr>
          <p:cNvPr id="12" name="Imagen 11">
            <a:extLst>
              <a:ext uri="{FF2B5EF4-FFF2-40B4-BE49-F238E27FC236}">
                <a16:creationId xmlns:a16="http://schemas.microsoft.com/office/drawing/2014/main" id="{9AC7D60E-6CB9-392D-C2BE-2ABBAEFD1477}"/>
              </a:ext>
            </a:extLst>
          </p:cNvPr>
          <p:cNvPicPr>
            <a:picLocks noChangeAspect="1"/>
          </p:cNvPicPr>
          <p:nvPr/>
        </p:nvPicPr>
        <p:blipFill>
          <a:blip r:embed="rId5"/>
          <a:stretch>
            <a:fillRect/>
          </a:stretch>
        </p:blipFill>
        <p:spPr>
          <a:xfrm>
            <a:off x="4756029" y="4863792"/>
            <a:ext cx="6263567" cy="1849923"/>
          </a:xfrm>
          <a:prstGeom prst="rect">
            <a:avLst/>
          </a:prstGeom>
        </p:spPr>
      </p:pic>
      <p:pic>
        <p:nvPicPr>
          <p:cNvPr id="14" name="Imagen 13">
            <a:extLst>
              <a:ext uri="{FF2B5EF4-FFF2-40B4-BE49-F238E27FC236}">
                <a16:creationId xmlns:a16="http://schemas.microsoft.com/office/drawing/2014/main" id="{0A2EDB9B-85F4-3F1F-52EF-57FDC90A26E2}"/>
              </a:ext>
            </a:extLst>
          </p:cNvPr>
          <p:cNvPicPr>
            <a:picLocks noChangeAspect="1"/>
          </p:cNvPicPr>
          <p:nvPr/>
        </p:nvPicPr>
        <p:blipFill>
          <a:blip r:embed="rId6"/>
          <a:stretch>
            <a:fillRect/>
          </a:stretch>
        </p:blipFill>
        <p:spPr>
          <a:xfrm>
            <a:off x="4756029" y="2958201"/>
            <a:ext cx="5914632" cy="1849923"/>
          </a:xfrm>
          <a:prstGeom prst="rect">
            <a:avLst/>
          </a:prstGeom>
        </p:spPr>
      </p:pic>
    </p:spTree>
    <p:extLst>
      <p:ext uri="{BB962C8B-B14F-4D97-AF65-F5344CB8AC3E}">
        <p14:creationId xmlns:p14="http://schemas.microsoft.com/office/powerpoint/2010/main" val="172603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1160477"/>
          </a:xfrm>
        </p:spPr>
        <p:txBody>
          <a:bodyPr>
            <a:noAutofit/>
          </a:bodyPr>
          <a:lstStyle/>
          <a:p>
            <a:pPr marL="0" indent="0">
              <a:buNone/>
            </a:pPr>
            <a:r>
              <a:rPr lang="es-ES" sz="1400" dirty="0"/>
              <a:t>Ir a la sección Load </a:t>
            </a:r>
            <a:r>
              <a:rPr lang="es-ES" sz="1400" dirty="0" err="1"/>
              <a:t>Balancing</a:t>
            </a:r>
            <a:r>
              <a:rPr lang="es-ES" sz="1400" dirty="0"/>
              <a:t> → Load </a:t>
            </a:r>
            <a:r>
              <a:rPr lang="es-ES" sz="1400" dirty="0" err="1"/>
              <a:t>Balancers</a:t>
            </a:r>
            <a:r>
              <a:rPr lang="es-ES" sz="1400" dirty="0"/>
              <a:t>. Crear un balanceador de carga de Aplicación HTTP/HTTPS con nombre Balanceador1, con esquema expuesto a </a:t>
            </a:r>
            <a:r>
              <a:rPr lang="es-ES" sz="1400" dirty="0" err="1"/>
              <a:t>Intenet</a:t>
            </a:r>
            <a:r>
              <a:rPr lang="es-ES" sz="1400" dirty="0"/>
              <a:t> (Internet-</a:t>
            </a:r>
            <a:r>
              <a:rPr lang="es-ES" sz="1400" dirty="0" err="1"/>
              <a:t>facing</a:t>
            </a:r>
            <a:r>
              <a:rPr lang="es-ES" sz="1400" dirty="0"/>
              <a:t>), sólo para tráfico IPv4 y HTTP (puerto 80/TCP). El balanceador trabajará sobre las dos primeras zonas de disponibilidad (a y b), en las que se encuentran las instancias. Usaremos el grupo de seguridad </a:t>
            </a:r>
            <a:r>
              <a:rPr lang="es-ES" sz="1400" dirty="0" err="1"/>
              <a:t>SSH_HTTP_Any</a:t>
            </a:r>
            <a:r>
              <a:rPr lang="es-ES" sz="1400" dirty="0"/>
              <a:t> (aunque sólo necesitamos HTTP). Establecer el grupo de destinatarios (</a:t>
            </a:r>
            <a:r>
              <a:rPr lang="es-ES" sz="1400" dirty="0" err="1"/>
              <a:t>ServidoresWeb</a:t>
            </a:r>
            <a:r>
              <a:rPr lang="es-ES" sz="1400" dirty="0"/>
              <a:t>) con el protocolo HTTP (puerto 80) y fijar el </a:t>
            </a:r>
            <a:r>
              <a:rPr lang="es-ES" sz="1400" dirty="0" err="1"/>
              <a:t>check</a:t>
            </a:r>
            <a:r>
              <a:rPr lang="es-ES" sz="1400" dirty="0"/>
              <a:t> que nos proponen por defecto (una consulta a la página de inicio). Por último, lanzar el balanceador.</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37</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2.3 Creación de Balanceador de Carga</a:t>
            </a:r>
          </a:p>
        </p:txBody>
      </p:sp>
      <p:pic>
        <p:nvPicPr>
          <p:cNvPr id="8" name="Imagen 7">
            <a:extLst>
              <a:ext uri="{FF2B5EF4-FFF2-40B4-BE49-F238E27FC236}">
                <a16:creationId xmlns:a16="http://schemas.microsoft.com/office/drawing/2014/main" id="{17650941-D41C-24B6-5098-C7D422CC7472}"/>
              </a:ext>
            </a:extLst>
          </p:cNvPr>
          <p:cNvPicPr>
            <a:picLocks noChangeAspect="1"/>
          </p:cNvPicPr>
          <p:nvPr/>
        </p:nvPicPr>
        <p:blipFill>
          <a:blip r:embed="rId2"/>
          <a:stretch>
            <a:fillRect/>
          </a:stretch>
        </p:blipFill>
        <p:spPr>
          <a:xfrm>
            <a:off x="40257" y="3071941"/>
            <a:ext cx="12192000" cy="2968487"/>
          </a:xfrm>
          <a:prstGeom prst="rect">
            <a:avLst/>
          </a:prstGeom>
        </p:spPr>
      </p:pic>
    </p:spTree>
    <p:extLst>
      <p:ext uri="{BB962C8B-B14F-4D97-AF65-F5344CB8AC3E}">
        <p14:creationId xmlns:p14="http://schemas.microsoft.com/office/powerpoint/2010/main" val="3616233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769413"/>
          </a:xfrm>
        </p:spPr>
        <p:txBody>
          <a:bodyPr>
            <a:noAutofit/>
          </a:bodyPr>
          <a:lstStyle/>
          <a:p>
            <a:pPr marL="0" indent="0">
              <a:buNone/>
            </a:pPr>
            <a:r>
              <a:rPr lang="es-ES" sz="1400" dirty="0"/>
              <a:t>Lanzar consultas desde el exterior al nombre de dominio asociado al balanceador creado. Debería mostrarse la página de inicio y el balanceo que se está produciendo (mediante las direcciones IP de la página de inicio). Podemos comprobar el estado de las instancias en la sección de Load </a:t>
            </a:r>
            <a:r>
              <a:rPr lang="es-ES" sz="1400" dirty="0" err="1"/>
              <a:t>Balancing</a:t>
            </a:r>
            <a:r>
              <a:rPr lang="es-ES" sz="1400" dirty="0"/>
              <a:t> → Target </a:t>
            </a:r>
            <a:r>
              <a:rPr lang="es-ES" sz="1400" dirty="0" err="1"/>
              <a:t>Groups</a:t>
            </a:r>
            <a:r>
              <a:rPr lang="es-ES" sz="1400" dirty="0"/>
              <a:t>. </a:t>
            </a:r>
            <a:endParaRPr lang="es-ES" sz="2000"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38</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2.4 Pruebas de Acceso y Balanceo</a:t>
            </a:r>
          </a:p>
        </p:txBody>
      </p:sp>
      <p:pic>
        <p:nvPicPr>
          <p:cNvPr id="7" name="Imagen 6">
            <a:extLst>
              <a:ext uri="{FF2B5EF4-FFF2-40B4-BE49-F238E27FC236}">
                <a16:creationId xmlns:a16="http://schemas.microsoft.com/office/drawing/2014/main" id="{ED230773-C8B9-885E-89B2-EE1C8EBC639C}"/>
              </a:ext>
            </a:extLst>
          </p:cNvPr>
          <p:cNvPicPr>
            <a:picLocks noChangeAspect="1"/>
          </p:cNvPicPr>
          <p:nvPr/>
        </p:nvPicPr>
        <p:blipFill>
          <a:blip r:embed="rId2"/>
          <a:stretch>
            <a:fillRect/>
          </a:stretch>
        </p:blipFill>
        <p:spPr>
          <a:xfrm>
            <a:off x="927339" y="2899915"/>
            <a:ext cx="3949461" cy="858233"/>
          </a:xfrm>
          <a:prstGeom prst="rect">
            <a:avLst/>
          </a:prstGeom>
        </p:spPr>
      </p:pic>
      <p:pic>
        <p:nvPicPr>
          <p:cNvPr id="10" name="Imagen 9">
            <a:extLst>
              <a:ext uri="{FF2B5EF4-FFF2-40B4-BE49-F238E27FC236}">
                <a16:creationId xmlns:a16="http://schemas.microsoft.com/office/drawing/2014/main" id="{D6968743-51F4-2AAD-4FC3-014002C75754}"/>
              </a:ext>
            </a:extLst>
          </p:cNvPr>
          <p:cNvPicPr>
            <a:picLocks noChangeAspect="1"/>
          </p:cNvPicPr>
          <p:nvPr/>
        </p:nvPicPr>
        <p:blipFill>
          <a:blip r:embed="rId3"/>
          <a:stretch>
            <a:fillRect/>
          </a:stretch>
        </p:blipFill>
        <p:spPr>
          <a:xfrm>
            <a:off x="927339" y="3960086"/>
            <a:ext cx="5915851" cy="962159"/>
          </a:xfrm>
          <a:prstGeom prst="rect">
            <a:avLst/>
          </a:prstGeom>
        </p:spPr>
      </p:pic>
      <p:pic>
        <p:nvPicPr>
          <p:cNvPr id="12" name="Imagen 11">
            <a:extLst>
              <a:ext uri="{FF2B5EF4-FFF2-40B4-BE49-F238E27FC236}">
                <a16:creationId xmlns:a16="http://schemas.microsoft.com/office/drawing/2014/main" id="{140E5253-D7D2-63CF-9B24-462021EA3ADF}"/>
              </a:ext>
            </a:extLst>
          </p:cNvPr>
          <p:cNvPicPr>
            <a:picLocks noChangeAspect="1"/>
          </p:cNvPicPr>
          <p:nvPr/>
        </p:nvPicPr>
        <p:blipFill>
          <a:blip r:embed="rId4"/>
          <a:stretch>
            <a:fillRect/>
          </a:stretch>
        </p:blipFill>
        <p:spPr>
          <a:xfrm>
            <a:off x="925901" y="5087683"/>
            <a:ext cx="5907832" cy="858232"/>
          </a:xfrm>
          <a:prstGeom prst="rect">
            <a:avLst/>
          </a:prstGeom>
        </p:spPr>
      </p:pic>
    </p:spTree>
    <p:extLst>
      <p:ext uri="{BB962C8B-B14F-4D97-AF65-F5344CB8AC3E}">
        <p14:creationId xmlns:p14="http://schemas.microsoft.com/office/powerpoint/2010/main" val="2649586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0"/>
            <a:ext cx="11200449" cy="769413"/>
          </a:xfrm>
        </p:spPr>
        <p:txBody>
          <a:bodyPr>
            <a:noAutofit/>
          </a:bodyPr>
          <a:lstStyle/>
          <a:p>
            <a:pPr marL="0" indent="0">
              <a:buNone/>
            </a:pPr>
            <a:r>
              <a:rPr lang="es-ES" sz="1400" dirty="0"/>
              <a:t>Lanzar consultas desde el exterior al nombre de dominio asociado al balanceador creado. Debería mostrarse la página de inicio y el balanceo que se está produciendo (mediante las direcciones IP de la página de inicio). Podemos comprobar el estado de las instancias en la sección de Load </a:t>
            </a:r>
            <a:r>
              <a:rPr lang="es-ES" sz="1400" dirty="0" err="1"/>
              <a:t>Balancing</a:t>
            </a:r>
            <a:r>
              <a:rPr lang="es-ES" sz="1400" dirty="0"/>
              <a:t> → Target </a:t>
            </a:r>
            <a:r>
              <a:rPr lang="es-ES" sz="1400" dirty="0" err="1"/>
              <a:t>Groups</a:t>
            </a:r>
            <a:r>
              <a:rPr lang="es-ES" sz="1400" dirty="0"/>
              <a:t>. </a:t>
            </a:r>
            <a:endParaRPr lang="es-ES" sz="2000" dirty="0"/>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39</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2.4 Pruebas de Acceso y Balanceo</a:t>
            </a:r>
          </a:p>
        </p:txBody>
      </p:sp>
      <p:pic>
        <p:nvPicPr>
          <p:cNvPr id="9" name="Imagen 8">
            <a:extLst>
              <a:ext uri="{FF2B5EF4-FFF2-40B4-BE49-F238E27FC236}">
                <a16:creationId xmlns:a16="http://schemas.microsoft.com/office/drawing/2014/main" id="{DC91DBBB-7798-6916-2708-71699AB78F5F}"/>
              </a:ext>
            </a:extLst>
          </p:cNvPr>
          <p:cNvPicPr>
            <a:picLocks noChangeAspect="1"/>
          </p:cNvPicPr>
          <p:nvPr/>
        </p:nvPicPr>
        <p:blipFill>
          <a:blip r:embed="rId2"/>
          <a:stretch>
            <a:fillRect/>
          </a:stretch>
        </p:blipFill>
        <p:spPr>
          <a:xfrm>
            <a:off x="927339" y="2639683"/>
            <a:ext cx="9240329" cy="3617676"/>
          </a:xfrm>
          <a:prstGeom prst="rect">
            <a:avLst/>
          </a:prstGeom>
        </p:spPr>
      </p:pic>
    </p:spTree>
    <p:extLst>
      <p:ext uri="{BB962C8B-B14F-4D97-AF65-F5344CB8AC3E}">
        <p14:creationId xmlns:p14="http://schemas.microsoft.com/office/powerpoint/2010/main" val="937844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690688"/>
            <a:ext cx="10515600" cy="2329221"/>
          </a:xfrm>
        </p:spPr>
        <p:txBody>
          <a:bodyPr>
            <a:normAutofit/>
          </a:bodyPr>
          <a:lstStyle/>
          <a:p>
            <a:pPr marL="0" indent="0">
              <a:buNone/>
            </a:pPr>
            <a:r>
              <a:rPr lang="es-ES" sz="1400" dirty="0"/>
              <a:t>Acceder a la consola de administración web y seleccionar una Región AWS para realizar la práctica. Si accedemos con la cuenta de AWS </a:t>
            </a:r>
            <a:r>
              <a:rPr lang="es-ES" sz="1400" dirty="0" err="1"/>
              <a:t>Academy</a:t>
            </a:r>
            <a:r>
              <a:rPr lang="es-ES" sz="1400" dirty="0"/>
              <a:t> usaremos la región us-east-1. Si lo hacemos con nuestra cuenta particular, se recomienda trabajar en una región europea. Vamos a crear en primer lugar una pareja de claves pública/privada. Si accedemos con la cuenta de AWS </a:t>
            </a:r>
            <a:r>
              <a:rPr lang="es-ES" sz="1400" dirty="0" err="1"/>
              <a:t>Academy</a:t>
            </a:r>
            <a:r>
              <a:rPr lang="es-ES" sz="1400" dirty="0"/>
              <a:t> las claves ya existen (sección AWS </a:t>
            </a:r>
            <a:r>
              <a:rPr lang="es-ES" sz="1400" dirty="0" err="1"/>
              <a:t>Details</a:t>
            </a:r>
            <a:r>
              <a:rPr lang="es-ES" sz="1400" dirty="0"/>
              <a:t>), y sólo tenemos que descargarlas, en formatos .</a:t>
            </a:r>
            <a:r>
              <a:rPr lang="es-ES" sz="1400" dirty="0" err="1"/>
              <a:t>pem</a:t>
            </a:r>
            <a:r>
              <a:rPr lang="es-ES" sz="1400" dirty="0"/>
              <a:t> y .</a:t>
            </a:r>
            <a:r>
              <a:rPr lang="es-ES" sz="1400" dirty="0" err="1"/>
              <a:t>ppk</a:t>
            </a:r>
            <a:r>
              <a:rPr lang="es-ES" sz="1400" dirty="0"/>
              <a:t>. En ese caso no es necesario crear nuevas claves, aunque también podemos hacerlo para reproducir el proceso a seguir con una cuenta AWS. En la consola de computación EC2 (</a:t>
            </a:r>
            <a:r>
              <a:rPr lang="es-ES" sz="1400" dirty="0" err="1"/>
              <a:t>Services</a:t>
            </a:r>
            <a:r>
              <a:rPr lang="es-ES" sz="1400" dirty="0"/>
              <a:t> → Compute → EC2) acceder a la sección de claves (Network &amp; Security → Key </a:t>
            </a:r>
            <a:r>
              <a:rPr lang="es-ES" sz="1400" dirty="0" err="1"/>
              <a:t>Pairs</a:t>
            </a:r>
            <a:r>
              <a:rPr lang="es-ES" sz="1400" dirty="0"/>
              <a:t>) y crear una nueva pareja de claves RSA en formato .</a:t>
            </a:r>
            <a:r>
              <a:rPr lang="es-ES" sz="1400" dirty="0" err="1"/>
              <a:t>pem</a:t>
            </a:r>
            <a:r>
              <a:rPr lang="es-ES" sz="1400" dirty="0"/>
              <a:t> (</a:t>
            </a:r>
            <a:r>
              <a:rPr lang="es-ES" sz="1400" dirty="0" err="1"/>
              <a:t>ClavesPractica</a:t>
            </a:r>
            <a:r>
              <a:rPr lang="es-ES" sz="1400" dirty="0"/>
              <a:t>). Guardar la clave privada descargada en un lugar seguro. Si va a utilizarse el cliente </a:t>
            </a:r>
            <a:r>
              <a:rPr lang="es-ES" sz="1400" dirty="0" err="1"/>
              <a:t>Putty</a:t>
            </a:r>
            <a:r>
              <a:rPr lang="es-ES" sz="1400" dirty="0"/>
              <a:t> para acceder a las instancias será necesario convertir la clave a formato .</a:t>
            </a:r>
            <a:r>
              <a:rPr lang="es-ES" sz="1400" dirty="0" err="1"/>
              <a:t>ppk</a:t>
            </a:r>
            <a:r>
              <a:rPr lang="es-ES" sz="1400" dirty="0"/>
              <a:t> (</a:t>
            </a:r>
            <a:r>
              <a:rPr lang="es-ES" sz="1400" dirty="0" err="1"/>
              <a:t>botónes</a:t>
            </a:r>
            <a:r>
              <a:rPr lang="es-ES" sz="1400" dirty="0"/>
              <a:t> Load y </a:t>
            </a:r>
            <a:r>
              <a:rPr lang="es-ES" sz="1400" dirty="0" err="1"/>
              <a:t>Save</a:t>
            </a:r>
            <a:r>
              <a:rPr lang="es-ES" sz="1400" dirty="0"/>
              <a:t> </a:t>
            </a:r>
            <a:r>
              <a:rPr lang="es-ES" sz="1400" dirty="0" err="1"/>
              <a:t>Private</a:t>
            </a:r>
            <a:r>
              <a:rPr lang="es-ES" sz="1400" dirty="0"/>
              <a:t> Key de la utilidad </a:t>
            </a:r>
            <a:r>
              <a:rPr lang="es-ES" sz="1400" dirty="0" err="1"/>
              <a:t>Puttygen</a:t>
            </a:r>
            <a:r>
              <a:rPr lang="es-ES" sz="1400" dirty="0"/>
              <a:t>; el archivo de claves se guardará en formato .</a:t>
            </a:r>
            <a:r>
              <a:rPr lang="es-ES" sz="1400" dirty="0" err="1"/>
              <a:t>ppk</a:t>
            </a:r>
            <a:r>
              <a:rPr lang="es-ES" sz="1400" dirty="0"/>
              <a:t>). Nota: para usar la clave privada generada (archivo .</a:t>
            </a:r>
            <a:r>
              <a:rPr lang="es-ES" sz="1400" dirty="0" err="1"/>
              <a:t>pem</a:t>
            </a:r>
            <a:r>
              <a:rPr lang="es-ES" sz="1400" dirty="0"/>
              <a:t>) en un cliente SSH de Linux o Mac tendremos que llevar una copia del archivo al equipo, asignar derechos exclusivos al archivo para el propietario (</a:t>
            </a:r>
            <a:r>
              <a:rPr lang="es-ES" sz="1400" dirty="0" err="1"/>
              <a:t>chmod</a:t>
            </a:r>
            <a:r>
              <a:rPr lang="es-ES" sz="1400" dirty="0"/>
              <a:t> 400) y usar la opción -i en la llamada al cliente.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4</a:t>
            </a:fld>
            <a:endParaRPr lang="es-ES" noProof="0"/>
          </a:p>
        </p:txBody>
      </p:sp>
      <p:sp>
        <p:nvSpPr>
          <p:cNvPr id="8" name="Marcador de pie de página 27">
            <a:extLst>
              <a:ext uri="{FF2B5EF4-FFF2-40B4-BE49-F238E27FC236}">
                <a16:creationId xmlns:a16="http://schemas.microsoft.com/office/drawing/2014/main" id="{18A85AAC-01A3-8E66-C9B4-0CFCF0A5EFC9}"/>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Tree>
    <p:extLst>
      <p:ext uri="{BB962C8B-B14F-4D97-AF65-F5344CB8AC3E}">
        <p14:creationId xmlns:p14="http://schemas.microsoft.com/office/powerpoint/2010/main" val="1464020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40</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2.4 Pruebas de Acceso y Balanceo</a:t>
            </a:r>
          </a:p>
        </p:txBody>
      </p:sp>
      <p:pic>
        <p:nvPicPr>
          <p:cNvPr id="7" name="Imagen 6">
            <a:extLst>
              <a:ext uri="{FF2B5EF4-FFF2-40B4-BE49-F238E27FC236}">
                <a16:creationId xmlns:a16="http://schemas.microsoft.com/office/drawing/2014/main" id="{2DF0C231-8B2A-3B5A-4BAB-6C5562DAC8FA}"/>
              </a:ext>
            </a:extLst>
          </p:cNvPr>
          <p:cNvPicPr>
            <a:picLocks noChangeAspect="1"/>
          </p:cNvPicPr>
          <p:nvPr/>
        </p:nvPicPr>
        <p:blipFill>
          <a:blip r:embed="rId2"/>
          <a:stretch>
            <a:fillRect/>
          </a:stretch>
        </p:blipFill>
        <p:spPr>
          <a:xfrm>
            <a:off x="887442" y="1965697"/>
            <a:ext cx="10417115" cy="2317909"/>
          </a:xfrm>
          <a:prstGeom prst="rect">
            <a:avLst/>
          </a:prstGeom>
        </p:spPr>
      </p:pic>
      <p:pic>
        <p:nvPicPr>
          <p:cNvPr id="10" name="Imagen 9">
            <a:extLst>
              <a:ext uri="{FF2B5EF4-FFF2-40B4-BE49-F238E27FC236}">
                <a16:creationId xmlns:a16="http://schemas.microsoft.com/office/drawing/2014/main" id="{7A8AF57E-205F-B486-427C-E8FB73811D87}"/>
              </a:ext>
            </a:extLst>
          </p:cNvPr>
          <p:cNvPicPr>
            <a:picLocks noChangeAspect="1"/>
          </p:cNvPicPr>
          <p:nvPr/>
        </p:nvPicPr>
        <p:blipFill>
          <a:blip r:embed="rId3"/>
          <a:stretch>
            <a:fillRect/>
          </a:stretch>
        </p:blipFill>
        <p:spPr>
          <a:xfrm>
            <a:off x="838200" y="4468655"/>
            <a:ext cx="10555876" cy="1961712"/>
          </a:xfrm>
          <a:prstGeom prst="rect">
            <a:avLst/>
          </a:prstGeom>
        </p:spPr>
      </p:pic>
    </p:spTree>
    <p:extLst>
      <p:ext uri="{BB962C8B-B14F-4D97-AF65-F5344CB8AC3E}">
        <p14:creationId xmlns:p14="http://schemas.microsoft.com/office/powerpoint/2010/main" val="3467161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41</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2.5 Acceso por SSH a Instancias Internas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2246769"/>
          </a:xfrm>
          <a:prstGeom prst="rect">
            <a:avLst/>
          </a:prstGeom>
          <a:noFill/>
        </p:spPr>
        <p:txBody>
          <a:bodyPr wrap="square">
            <a:spAutoFit/>
          </a:bodyPr>
          <a:lstStyle/>
          <a:p>
            <a:r>
              <a:rPr lang="es-ES" sz="1400" dirty="0"/>
              <a:t>Los servidores web ofrecen sus contenidos a través del balanceador, pero no están accesibles desde el exterior para su administración. Para acceder por SSH a estos servidores podemos usar distintas técnicas. Por ejemplo, adquirir una dirección IP elástica (pública) y a continuación asociarla a una de las instancias internas (igualmente será necesario modificar la política de seguridad para permitir el acceso SSH desde cualquier dirección IP). También es posible levantar una nueva instancia auxiliar con una IP pública y, una vez conectados por SSH a esta nueva instancia, abrir nuevas conexiones SSH desde ella a las máquinas internas (será necesario copiar la clave privada a esa nueva instancia). Otras opciones: podemos usar la instancia auxiliar anterior y crear túneles SSH, o configurar en esa instancia la función de </a:t>
            </a:r>
            <a:r>
              <a:rPr lang="es-ES" sz="1400" dirty="0" err="1"/>
              <a:t>routing</a:t>
            </a:r>
            <a:r>
              <a:rPr lang="es-ES" sz="1400" dirty="0"/>
              <a:t> y reglas de </a:t>
            </a:r>
            <a:r>
              <a:rPr lang="es-ES" sz="1400" dirty="0" err="1"/>
              <a:t>port-forwarding</a:t>
            </a:r>
            <a:r>
              <a:rPr lang="es-ES" sz="1400" dirty="0"/>
              <a:t> hacia las máquinas internas. Probar al menos el primer modo: Reservar una IP elástica (Network &amp; Security → </a:t>
            </a:r>
            <a:r>
              <a:rPr lang="es-ES" sz="1400" dirty="0" err="1"/>
              <a:t>Elastic</a:t>
            </a:r>
            <a:r>
              <a:rPr lang="es-ES" sz="1400" dirty="0"/>
              <a:t> </a:t>
            </a:r>
            <a:r>
              <a:rPr lang="es-ES" sz="1400" dirty="0" err="1"/>
              <a:t>IPs</a:t>
            </a:r>
            <a:r>
              <a:rPr lang="es-ES" sz="1400" dirty="0"/>
              <a:t>) y asociarla a una de las máquinas internas (ServidorWeb1). También hay que cambiar el grupo de seguridad para poder acceder por SSH desde el exterior. Una vez sea posible acceder a la instancia mediante SSH, detener el servicio Apache y comprobar su efecto al lanzar nuevas peticiones al balanceador.</a:t>
            </a:r>
          </a:p>
        </p:txBody>
      </p:sp>
      <p:pic>
        <p:nvPicPr>
          <p:cNvPr id="9" name="Imagen 8">
            <a:extLst>
              <a:ext uri="{FF2B5EF4-FFF2-40B4-BE49-F238E27FC236}">
                <a16:creationId xmlns:a16="http://schemas.microsoft.com/office/drawing/2014/main" id="{445FDD68-7D8E-C9CE-BEC7-D58DA0D3EA53}"/>
              </a:ext>
            </a:extLst>
          </p:cNvPr>
          <p:cNvPicPr>
            <a:picLocks noChangeAspect="1"/>
          </p:cNvPicPr>
          <p:nvPr/>
        </p:nvPicPr>
        <p:blipFill>
          <a:blip r:embed="rId2"/>
          <a:stretch>
            <a:fillRect/>
          </a:stretch>
        </p:blipFill>
        <p:spPr>
          <a:xfrm>
            <a:off x="991471" y="4291272"/>
            <a:ext cx="1686160" cy="1438476"/>
          </a:xfrm>
          <a:prstGeom prst="rect">
            <a:avLst/>
          </a:prstGeom>
        </p:spPr>
      </p:pic>
      <p:pic>
        <p:nvPicPr>
          <p:cNvPr id="12" name="Imagen 11">
            <a:extLst>
              <a:ext uri="{FF2B5EF4-FFF2-40B4-BE49-F238E27FC236}">
                <a16:creationId xmlns:a16="http://schemas.microsoft.com/office/drawing/2014/main" id="{4E63F768-8D06-341E-E21D-6198ABCF3FE6}"/>
              </a:ext>
            </a:extLst>
          </p:cNvPr>
          <p:cNvPicPr>
            <a:picLocks noChangeAspect="1"/>
          </p:cNvPicPr>
          <p:nvPr/>
        </p:nvPicPr>
        <p:blipFill>
          <a:blip r:embed="rId3"/>
          <a:stretch>
            <a:fillRect/>
          </a:stretch>
        </p:blipFill>
        <p:spPr>
          <a:xfrm>
            <a:off x="2909976" y="4291272"/>
            <a:ext cx="3545052" cy="2065078"/>
          </a:xfrm>
          <a:prstGeom prst="rect">
            <a:avLst/>
          </a:prstGeom>
        </p:spPr>
      </p:pic>
    </p:spTree>
    <p:extLst>
      <p:ext uri="{BB962C8B-B14F-4D97-AF65-F5344CB8AC3E}">
        <p14:creationId xmlns:p14="http://schemas.microsoft.com/office/powerpoint/2010/main" val="4045163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42</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2.5 Acceso por SSH a Instancias Internas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309187"/>
          </a:xfrm>
          <a:prstGeom prst="rect">
            <a:avLst/>
          </a:prstGeom>
          <a:noFill/>
        </p:spPr>
        <p:txBody>
          <a:bodyPr wrap="square">
            <a:spAutoFit/>
          </a:bodyPr>
          <a:lstStyle/>
          <a:p>
            <a:pPr marL="342900" lvl="0" indent="-342900">
              <a:lnSpc>
                <a:spcPct val="107000"/>
              </a:lnSpc>
              <a:spcAft>
                <a:spcPts val="800"/>
              </a:spcAft>
              <a:buFont typeface="+mj-lt"/>
              <a:buAutoNum type="alphaLcParenR"/>
            </a:pPr>
            <a:r>
              <a:rPr lang="es-ES" sz="1400" kern="100" dirty="0">
                <a:effectLst/>
                <a:ea typeface="Aptos" panose="020B0004020202020204" pitchFamily="34" charset="0"/>
                <a:cs typeface="Times New Roman" panose="02020603050405020304" pitchFamily="18" charset="0"/>
              </a:rPr>
              <a:t>Reservar una IP elástica (Network &amp; Security → </a:t>
            </a:r>
            <a:r>
              <a:rPr lang="es-ES" sz="1400" kern="100" dirty="0" err="1">
                <a:effectLst/>
                <a:ea typeface="Aptos" panose="020B0004020202020204" pitchFamily="34" charset="0"/>
                <a:cs typeface="Times New Roman" panose="02020603050405020304" pitchFamily="18" charset="0"/>
              </a:rPr>
              <a:t>Elastic</a:t>
            </a:r>
            <a:r>
              <a:rPr lang="es-ES" sz="1400" kern="100" dirty="0">
                <a:effectLst/>
                <a:ea typeface="Aptos" panose="020B0004020202020204" pitchFamily="34" charset="0"/>
                <a:cs typeface="Times New Roman" panose="02020603050405020304" pitchFamily="18" charset="0"/>
              </a:rPr>
              <a:t> </a:t>
            </a:r>
            <a:r>
              <a:rPr lang="es-ES" sz="1400" kern="100" dirty="0" err="1">
                <a:effectLst/>
                <a:ea typeface="Aptos" panose="020B0004020202020204" pitchFamily="34" charset="0"/>
                <a:cs typeface="Times New Roman" panose="02020603050405020304" pitchFamily="18" charset="0"/>
              </a:rPr>
              <a:t>IPs</a:t>
            </a:r>
            <a:r>
              <a:rPr lang="es-ES" sz="1400" kern="100" dirty="0">
                <a:effectLst/>
                <a:ea typeface="Aptos" panose="020B0004020202020204" pitchFamily="34" charset="0"/>
                <a:cs typeface="Times New Roman" panose="02020603050405020304" pitchFamily="18" charset="0"/>
              </a:rPr>
              <a:t>) y asociarla a una de las máquinas internas (ServidorWeb1).</a:t>
            </a:r>
          </a:p>
        </p:txBody>
      </p:sp>
      <p:pic>
        <p:nvPicPr>
          <p:cNvPr id="7" name="Imagen 6">
            <a:extLst>
              <a:ext uri="{FF2B5EF4-FFF2-40B4-BE49-F238E27FC236}">
                <a16:creationId xmlns:a16="http://schemas.microsoft.com/office/drawing/2014/main" id="{C5B6FCA4-F5A7-B386-963F-71841716F3B6}"/>
              </a:ext>
            </a:extLst>
          </p:cNvPr>
          <p:cNvPicPr>
            <a:picLocks noChangeAspect="1"/>
          </p:cNvPicPr>
          <p:nvPr/>
        </p:nvPicPr>
        <p:blipFill>
          <a:blip r:embed="rId2"/>
          <a:stretch>
            <a:fillRect/>
          </a:stretch>
        </p:blipFill>
        <p:spPr>
          <a:xfrm>
            <a:off x="69012" y="2457055"/>
            <a:ext cx="12192000" cy="2433851"/>
          </a:xfrm>
          <a:prstGeom prst="rect">
            <a:avLst/>
          </a:prstGeom>
        </p:spPr>
      </p:pic>
    </p:spTree>
    <p:extLst>
      <p:ext uri="{BB962C8B-B14F-4D97-AF65-F5344CB8AC3E}">
        <p14:creationId xmlns:p14="http://schemas.microsoft.com/office/powerpoint/2010/main" val="4254985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43</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2.5 Acceso por SSH a Instancias Internas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309187"/>
          </a:xfrm>
          <a:prstGeom prst="rect">
            <a:avLst/>
          </a:prstGeom>
          <a:noFill/>
        </p:spPr>
        <p:txBody>
          <a:bodyPr wrap="square">
            <a:spAutoFit/>
          </a:bodyPr>
          <a:lstStyle/>
          <a:p>
            <a:pPr marL="342900" lvl="0" indent="-342900">
              <a:lnSpc>
                <a:spcPct val="107000"/>
              </a:lnSpc>
              <a:spcAft>
                <a:spcPts val="800"/>
              </a:spcAft>
              <a:buFont typeface="+mj-lt"/>
              <a:buAutoNum type="alphaLcParenR"/>
            </a:pPr>
            <a:r>
              <a:rPr lang="es-ES" sz="1400" kern="100" dirty="0">
                <a:effectLst/>
                <a:ea typeface="Aptos" panose="020B0004020202020204" pitchFamily="34" charset="0"/>
                <a:cs typeface="Times New Roman" panose="02020603050405020304" pitchFamily="18" charset="0"/>
              </a:rPr>
              <a:t>Reservar una IP elástica (Network &amp; Security → </a:t>
            </a:r>
            <a:r>
              <a:rPr lang="es-ES" sz="1400" kern="100" dirty="0" err="1">
                <a:effectLst/>
                <a:ea typeface="Aptos" panose="020B0004020202020204" pitchFamily="34" charset="0"/>
                <a:cs typeface="Times New Roman" panose="02020603050405020304" pitchFamily="18" charset="0"/>
              </a:rPr>
              <a:t>Elastic</a:t>
            </a:r>
            <a:r>
              <a:rPr lang="es-ES" sz="1400" kern="100" dirty="0">
                <a:effectLst/>
                <a:ea typeface="Aptos" panose="020B0004020202020204" pitchFamily="34" charset="0"/>
                <a:cs typeface="Times New Roman" panose="02020603050405020304" pitchFamily="18" charset="0"/>
              </a:rPr>
              <a:t> </a:t>
            </a:r>
            <a:r>
              <a:rPr lang="es-ES" sz="1400" kern="100" dirty="0" err="1">
                <a:effectLst/>
                <a:ea typeface="Aptos" panose="020B0004020202020204" pitchFamily="34" charset="0"/>
                <a:cs typeface="Times New Roman" panose="02020603050405020304" pitchFamily="18" charset="0"/>
              </a:rPr>
              <a:t>IPs</a:t>
            </a:r>
            <a:r>
              <a:rPr lang="es-ES" sz="1400" kern="100" dirty="0">
                <a:effectLst/>
                <a:ea typeface="Aptos" panose="020B0004020202020204" pitchFamily="34" charset="0"/>
                <a:cs typeface="Times New Roman" panose="02020603050405020304" pitchFamily="18" charset="0"/>
              </a:rPr>
              <a:t>) y asociarla a una de las máquinas internas (ServidorWeb1).</a:t>
            </a:r>
          </a:p>
        </p:txBody>
      </p:sp>
      <p:pic>
        <p:nvPicPr>
          <p:cNvPr id="10" name="Imagen 9">
            <a:extLst>
              <a:ext uri="{FF2B5EF4-FFF2-40B4-BE49-F238E27FC236}">
                <a16:creationId xmlns:a16="http://schemas.microsoft.com/office/drawing/2014/main" id="{41276454-0231-4119-5187-8336D354FB4E}"/>
              </a:ext>
            </a:extLst>
          </p:cNvPr>
          <p:cNvPicPr>
            <a:picLocks noChangeAspect="1"/>
          </p:cNvPicPr>
          <p:nvPr/>
        </p:nvPicPr>
        <p:blipFill>
          <a:blip r:embed="rId2"/>
          <a:stretch>
            <a:fillRect/>
          </a:stretch>
        </p:blipFill>
        <p:spPr>
          <a:xfrm>
            <a:off x="1263852" y="2457055"/>
            <a:ext cx="4498593" cy="3891682"/>
          </a:xfrm>
          <a:prstGeom prst="rect">
            <a:avLst/>
          </a:prstGeom>
        </p:spPr>
      </p:pic>
      <p:sp>
        <p:nvSpPr>
          <p:cNvPr id="2" name="CuadroTexto 1">
            <a:extLst>
              <a:ext uri="{FF2B5EF4-FFF2-40B4-BE49-F238E27FC236}">
                <a16:creationId xmlns:a16="http://schemas.microsoft.com/office/drawing/2014/main" id="{9915073C-E0EB-25C6-9254-DC61DE74BF5A}"/>
              </a:ext>
            </a:extLst>
          </p:cNvPr>
          <p:cNvSpPr txBox="1"/>
          <p:nvPr/>
        </p:nvSpPr>
        <p:spPr>
          <a:xfrm>
            <a:off x="5895426" y="4809524"/>
            <a:ext cx="2180791" cy="309187"/>
          </a:xfrm>
          <a:prstGeom prst="rect">
            <a:avLst/>
          </a:prstGeom>
          <a:noFill/>
        </p:spPr>
        <p:txBody>
          <a:bodyPr wrap="square">
            <a:spAutoFit/>
          </a:bodyPr>
          <a:lstStyle/>
          <a:p>
            <a:pPr lvl="0">
              <a:lnSpc>
                <a:spcPct val="107000"/>
              </a:lnSpc>
              <a:spcAft>
                <a:spcPts val="800"/>
              </a:spcAft>
            </a:pPr>
            <a:r>
              <a:rPr lang="es-ES" sz="1400" kern="100" dirty="0">
                <a:effectLst/>
                <a:ea typeface="Aptos" panose="020B0004020202020204" pitchFamily="34" charset="0"/>
                <a:cs typeface="Times New Roman" panose="02020603050405020304" pitchFamily="18" charset="0"/>
              </a:rPr>
              <a:t>ServidorWeb1</a:t>
            </a:r>
          </a:p>
        </p:txBody>
      </p:sp>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72399F53-73EC-6C24-8E7F-47BED16F3201}"/>
                  </a:ext>
                </a:extLst>
              </p14:cNvPr>
              <p14:cNvContentPartPr/>
              <p14:nvPr/>
            </p14:nvContentPartPr>
            <p14:xfrm>
              <a:off x="4899697" y="4860523"/>
              <a:ext cx="973440" cy="241920"/>
            </p14:xfrm>
          </p:contentPart>
        </mc:Choice>
        <mc:Fallback xmlns="">
          <p:pic>
            <p:nvPicPr>
              <p:cNvPr id="8" name="Entrada de lápiz 7">
                <a:extLst>
                  <a:ext uri="{FF2B5EF4-FFF2-40B4-BE49-F238E27FC236}">
                    <a16:creationId xmlns:a16="http://schemas.microsoft.com/office/drawing/2014/main" id="{72399F53-73EC-6C24-8E7F-47BED16F3201}"/>
                  </a:ext>
                </a:extLst>
              </p:cNvPr>
              <p:cNvPicPr/>
              <p:nvPr/>
            </p:nvPicPr>
            <p:blipFill>
              <a:blip r:embed="rId4"/>
              <a:stretch>
                <a:fillRect/>
              </a:stretch>
            </p:blipFill>
            <p:spPr>
              <a:xfrm>
                <a:off x="4881697" y="4842523"/>
                <a:ext cx="1009080" cy="277560"/>
              </a:xfrm>
              <a:prstGeom prst="rect">
                <a:avLst/>
              </a:prstGeom>
            </p:spPr>
          </p:pic>
        </mc:Fallback>
      </mc:AlternateContent>
    </p:spTree>
    <p:extLst>
      <p:ext uri="{BB962C8B-B14F-4D97-AF65-F5344CB8AC3E}">
        <p14:creationId xmlns:p14="http://schemas.microsoft.com/office/powerpoint/2010/main" val="2837886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44</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2.5 Acceso por SSH a Instancias Internas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309187"/>
          </a:xfrm>
          <a:prstGeom prst="rect">
            <a:avLst/>
          </a:prstGeom>
          <a:noFill/>
        </p:spPr>
        <p:txBody>
          <a:bodyPr wrap="square">
            <a:spAutoFit/>
          </a:bodyPr>
          <a:lstStyle/>
          <a:p>
            <a:pPr marL="342900" lvl="0" indent="-342900">
              <a:lnSpc>
                <a:spcPct val="107000"/>
              </a:lnSpc>
              <a:spcAft>
                <a:spcPts val="800"/>
              </a:spcAft>
              <a:buFont typeface="+mj-lt"/>
              <a:buAutoNum type="alphaLcParenR"/>
            </a:pPr>
            <a:r>
              <a:rPr lang="es-ES" sz="1400" kern="100" dirty="0">
                <a:effectLst/>
                <a:ea typeface="Aptos" panose="020B0004020202020204" pitchFamily="34" charset="0"/>
                <a:cs typeface="Times New Roman" panose="02020603050405020304" pitchFamily="18" charset="0"/>
              </a:rPr>
              <a:t>Reservar una IP elástica (Network &amp; Security → </a:t>
            </a:r>
            <a:r>
              <a:rPr lang="es-ES" sz="1400" kern="100" dirty="0" err="1">
                <a:effectLst/>
                <a:ea typeface="Aptos" panose="020B0004020202020204" pitchFamily="34" charset="0"/>
                <a:cs typeface="Times New Roman" panose="02020603050405020304" pitchFamily="18" charset="0"/>
              </a:rPr>
              <a:t>Elastic</a:t>
            </a:r>
            <a:r>
              <a:rPr lang="es-ES" sz="1400" kern="100" dirty="0">
                <a:effectLst/>
                <a:ea typeface="Aptos" panose="020B0004020202020204" pitchFamily="34" charset="0"/>
                <a:cs typeface="Times New Roman" panose="02020603050405020304" pitchFamily="18" charset="0"/>
              </a:rPr>
              <a:t> </a:t>
            </a:r>
            <a:r>
              <a:rPr lang="es-ES" sz="1400" kern="100" dirty="0" err="1">
                <a:effectLst/>
                <a:ea typeface="Aptos" panose="020B0004020202020204" pitchFamily="34" charset="0"/>
                <a:cs typeface="Times New Roman" panose="02020603050405020304" pitchFamily="18" charset="0"/>
              </a:rPr>
              <a:t>IPs</a:t>
            </a:r>
            <a:r>
              <a:rPr lang="es-ES" sz="1400" kern="100" dirty="0">
                <a:effectLst/>
                <a:ea typeface="Aptos" panose="020B0004020202020204" pitchFamily="34" charset="0"/>
                <a:cs typeface="Times New Roman" panose="02020603050405020304" pitchFamily="18" charset="0"/>
              </a:rPr>
              <a:t>) y asociarla a una de las máquinas internas (ServidorWeb1).</a:t>
            </a:r>
          </a:p>
        </p:txBody>
      </p:sp>
      <p:pic>
        <p:nvPicPr>
          <p:cNvPr id="9" name="Imagen 8">
            <a:extLst>
              <a:ext uri="{FF2B5EF4-FFF2-40B4-BE49-F238E27FC236}">
                <a16:creationId xmlns:a16="http://schemas.microsoft.com/office/drawing/2014/main" id="{3315135A-DCD4-B0D1-8B58-58FB78F4C57E}"/>
              </a:ext>
            </a:extLst>
          </p:cNvPr>
          <p:cNvPicPr>
            <a:picLocks noChangeAspect="1"/>
          </p:cNvPicPr>
          <p:nvPr/>
        </p:nvPicPr>
        <p:blipFill>
          <a:blip r:embed="rId2"/>
          <a:stretch>
            <a:fillRect/>
          </a:stretch>
        </p:blipFill>
        <p:spPr>
          <a:xfrm>
            <a:off x="907193" y="2458470"/>
            <a:ext cx="9312234" cy="1803341"/>
          </a:xfrm>
          <a:prstGeom prst="rect">
            <a:avLst/>
          </a:prstGeom>
        </p:spPr>
      </p:pic>
      <p:pic>
        <p:nvPicPr>
          <p:cNvPr id="12" name="Imagen 11">
            <a:extLst>
              <a:ext uri="{FF2B5EF4-FFF2-40B4-BE49-F238E27FC236}">
                <a16:creationId xmlns:a16="http://schemas.microsoft.com/office/drawing/2014/main" id="{F2BE8C32-F548-6AE5-78ED-2AB8732751D0}"/>
              </a:ext>
            </a:extLst>
          </p:cNvPr>
          <p:cNvPicPr>
            <a:picLocks noChangeAspect="1"/>
          </p:cNvPicPr>
          <p:nvPr/>
        </p:nvPicPr>
        <p:blipFill rotWithShape="1">
          <a:blip r:embed="rId3"/>
          <a:srcRect t="30331" b="10971"/>
          <a:stretch/>
        </p:blipFill>
        <p:spPr>
          <a:xfrm>
            <a:off x="927338" y="4403598"/>
            <a:ext cx="5107713" cy="1989003"/>
          </a:xfrm>
          <a:prstGeom prst="rect">
            <a:avLst/>
          </a:prstGeom>
        </p:spPr>
      </p:pic>
      <p:pic>
        <p:nvPicPr>
          <p:cNvPr id="7" name="Imagen 6">
            <a:extLst>
              <a:ext uri="{FF2B5EF4-FFF2-40B4-BE49-F238E27FC236}">
                <a16:creationId xmlns:a16="http://schemas.microsoft.com/office/drawing/2014/main" id="{04DA27F1-DADD-4065-E8D7-5D1FAC8039C8}"/>
              </a:ext>
            </a:extLst>
          </p:cNvPr>
          <p:cNvPicPr>
            <a:picLocks noChangeAspect="1"/>
          </p:cNvPicPr>
          <p:nvPr/>
        </p:nvPicPr>
        <p:blipFill>
          <a:blip r:embed="rId4"/>
          <a:stretch>
            <a:fillRect/>
          </a:stretch>
        </p:blipFill>
        <p:spPr>
          <a:xfrm>
            <a:off x="6570732" y="4334823"/>
            <a:ext cx="4544405" cy="2090303"/>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Entrada de lápiz 7">
                <a:extLst>
                  <a:ext uri="{FF2B5EF4-FFF2-40B4-BE49-F238E27FC236}">
                    <a16:creationId xmlns:a16="http://schemas.microsoft.com/office/drawing/2014/main" id="{914E6353-C7E9-F626-A015-572732581472}"/>
                  </a:ext>
                </a:extLst>
              </p14:cNvPr>
              <p14:cNvContentPartPr/>
              <p14:nvPr/>
            </p14:nvContentPartPr>
            <p14:xfrm>
              <a:off x="4663177" y="4916323"/>
              <a:ext cx="1197720" cy="403920"/>
            </p14:xfrm>
          </p:contentPart>
        </mc:Choice>
        <mc:Fallback xmlns="">
          <p:pic>
            <p:nvPicPr>
              <p:cNvPr id="8" name="Entrada de lápiz 7">
                <a:extLst>
                  <a:ext uri="{FF2B5EF4-FFF2-40B4-BE49-F238E27FC236}">
                    <a16:creationId xmlns:a16="http://schemas.microsoft.com/office/drawing/2014/main" id="{914E6353-C7E9-F626-A015-572732581472}"/>
                  </a:ext>
                </a:extLst>
              </p:cNvPr>
              <p:cNvPicPr/>
              <p:nvPr/>
            </p:nvPicPr>
            <p:blipFill>
              <a:blip r:embed="rId6"/>
              <a:stretch>
                <a:fillRect/>
              </a:stretch>
            </p:blipFill>
            <p:spPr>
              <a:xfrm>
                <a:off x="4645177" y="4898683"/>
                <a:ext cx="1233360" cy="439560"/>
              </a:xfrm>
              <a:prstGeom prst="rect">
                <a:avLst/>
              </a:prstGeom>
            </p:spPr>
          </p:pic>
        </mc:Fallback>
      </mc:AlternateContent>
    </p:spTree>
    <p:extLst>
      <p:ext uri="{BB962C8B-B14F-4D97-AF65-F5344CB8AC3E}">
        <p14:creationId xmlns:p14="http://schemas.microsoft.com/office/powerpoint/2010/main" val="773622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45</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2.5 Acceso por SSH a Instancias Internas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309187"/>
          </a:xfrm>
          <a:prstGeom prst="rect">
            <a:avLst/>
          </a:prstGeom>
          <a:noFill/>
        </p:spPr>
        <p:txBody>
          <a:bodyPr wrap="square">
            <a:spAutoFit/>
          </a:bodyPr>
          <a:lstStyle/>
          <a:p>
            <a:pPr marL="342900" lvl="0" indent="-342900">
              <a:lnSpc>
                <a:spcPct val="107000"/>
              </a:lnSpc>
              <a:spcAft>
                <a:spcPts val="800"/>
              </a:spcAft>
              <a:buFont typeface="+mj-lt"/>
              <a:buAutoNum type="alphaLcParenR"/>
            </a:pPr>
            <a:r>
              <a:rPr lang="es-ES" sz="1400" kern="100" dirty="0">
                <a:effectLst/>
                <a:ea typeface="Aptos" panose="020B0004020202020204" pitchFamily="34" charset="0"/>
                <a:cs typeface="Times New Roman" panose="02020603050405020304" pitchFamily="18" charset="0"/>
              </a:rPr>
              <a:t>Reservar una IP elástica (Network &amp; Security → </a:t>
            </a:r>
            <a:r>
              <a:rPr lang="es-ES" sz="1400" kern="100" dirty="0" err="1">
                <a:effectLst/>
                <a:ea typeface="Aptos" panose="020B0004020202020204" pitchFamily="34" charset="0"/>
                <a:cs typeface="Times New Roman" panose="02020603050405020304" pitchFamily="18" charset="0"/>
              </a:rPr>
              <a:t>Elastic</a:t>
            </a:r>
            <a:r>
              <a:rPr lang="es-ES" sz="1400" kern="100" dirty="0">
                <a:effectLst/>
                <a:ea typeface="Aptos" panose="020B0004020202020204" pitchFamily="34" charset="0"/>
                <a:cs typeface="Times New Roman" panose="02020603050405020304" pitchFamily="18" charset="0"/>
              </a:rPr>
              <a:t> </a:t>
            </a:r>
            <a:r>
              <a:rPr lang="es-ES" sz="1400" kern="100" dirty="0" err="1">
                <a:effectLst/>
                <a:ea typeface="Aptos" panose="020B0004020202020204" pitchFamily="34" charset="0"/>
                <a:cs typeface="Times New Roman" panose="02020603050405020304" pitchFamily="18" charset="0"/>
              </a:rPr>
              <a:t>IPs</a:t>
            </a:r>
            <a:r>
              <a:rPr lang="es-ES" sz="1400" kern="100" dirty="0">
                <a:effectLst/>
                <a:ea typeface="Aptos" panose="020B0004020202020204" pitchFamily="34" charset="0"/>
                <a:cs typeface="Times New Roman" panose="02020603050405020304" pitchFamily="18" charset="0"/>
              </a:rPr>
              <a:t>) y asociarla a una de las máquinas internas (ServidorWeb1).</a:t>
            </a:r>
          </a:p>
        </p:txBody>
      </p:sp>
      <p:pic>
        <p:nvPicPr>
          <p:cNvPr id="10" name="Imagen 9">
            <a:extLst>
              <a:ext uri="{FF2B5EF4-FFF2-40B4-BE49-F238E27FC236}">
                <a16:creationId xmlns:a16="http://schemas.microsoft.com/office/drawing/2014/main" id="{E913F018-5A6A-7824-C917-379F3663BD4A}"/>
              </a:ext>
            </a:extLst>
          </p:cNvPr>
          <p:cNvPicPr>
            <a:picLocks noChangeAspect="1"/>
          </p:cNvPicPr>
          <p:nvPr/>
        </p:nvPicPr>
        <p:blipFill>
          <a:blip r:embed="rId2"/>
          <a:stretch>
            <a:fillRect/>
          </a:stretch>
        </p:blipFill>
        <p:spPr>
          <a:xfrm>
            <a:off x="1032727" y="2448748"/>
            <a:ext cx="8634609" cy="2463533"/>
          </a:xfrm>
          <a:prstGeom prst="rect">
            <a:avLst/>
          </a:prstGeom>
        </p:spPr>
      </p:pic>
    </p:spTree>
    <p:extLst>
      <p:ext uri="{BB962C8B-B14F-4D97-AF65-F5344CB8AC3E}">
        <p14:creationId xmlns:p14="http://schemas.microsoft.com/office/powerpoint/2010/main" val="1766629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46</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2.5 Acceso por SSH a Instancias Internas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309187"/>
          </a:xfrm>
          <a:prstGeom prst="rect">
            <a:avLst/>
          </a:prstGeom>
          <a:noFill/>
        </p:spPr>
        <p:txBody>
          <a:bodyPr wrap="square">
            <a:spAutoFit/>
          </a:bodyPr>
          <a:lstStyle/>
          <a:p>
            <a:pPr marL="342900" lvl="0" indent="-342900">
              <a:lnSpc>
                <a:spcPct val="107000"/>
              </a:lnSpc>
              <a:spcAft>
                <a:spcPts val="800"/>
              </a:spcAft>
              <a:buFont typeface="+mj-lt"/>
              <a:buAutoNum type="alphaLcParenR"/>
            </a:pPr>
            <a:r>
              <a:rPr lang="es-ES" sz="1400" kern="100" dirty="0">
                <a:effectLst/>
                <a:ea typeface="Aptos" panose="020B0004020202020204" pitchFamily="34" charset="0"/>
                <a:cs typeface="Times New Roman" panose="02020603050405020304" pitchFamily="18" charset="0"/>
              </a:rPr>
              <a:t>Reservar una IP elástica (Network &amp; Security → </a:t>
            </a:r>
            <a:r>
              <a:rPr lang="es-ES" sz="1400" kern="100" dirty="0" err="1">
                <a:effectLst/>
                <a:ea typeface="Aptos" panose="020B0004020202020204" pitchFamily="34" charset="0"/>
                <a:cs typeface="Times New Roman" panose="02020603050405020304" pitchFamily="18" charset="0"/>
              </a:rPr>
              <a:t>Elastic</a:t>
            </a:r>
            <a:r>
              <a:rPr lang="es-ES" sz="1400" kern="100" dirty="0">
                <a:effectLst/>
                <a:ea typeface="Aptos" panose="020B0004020202020204" pitchFamily="34" charset="0"/>
                <a:cs typeface="Times New Roman" panose="02020603050405020304" pitchFamily="18" charset="0"/>
              </a:rPr>
              <a:t> </a:t>
            </a:r>
            <a:r>
              <a:rPr lang="es-ES" sz="1400" kern="100" dirty="0" err="1">
                <a:effectLst/>
                <a:ea typeface="Aptos" panose="020B0004020202020204" pitchFamily="34" charset="0"/>
                <a:cs typeface="Times New Roman" panose="02020603050405020304" pitchFamily="18" charset="0"/>
              </a:rPr>
              <a:t>IPs</a:t>
            </a:r>
            <a:r>
              <a:rPr lang="es-ES" sz="1400" kern="100" dirty="0">
                <a:effectLst/>
                <a:ea typeface="Aptos" panose="020B0004020202020204" pitchFamily="34" charset="0"/>
                <a:cs typeface="Times New Roman" panose="02020603050405020304" pitchFamily="18" charset="0"/>
              </a:rPr>
              <a:t>) y asociarla a una de las máquinas internas (ServidorWeb1).</a:t>
            </a:r>
          </a:p>
        </p:txBody>
      </p:sp>
      <p:pic>
        <p:nvPicPr>
          <p:cNvPr id="2" name="Imagen 1">
            <a:extLst>
              <a:ext uri="{FF2B5EF4-FFF2-40B4-BE49-F238E27FC236}">
                <a16:creationId xmlns:a16="http://schemas.microsoft.com/office/drawing/2014/main" id="{29E8558B-1389-B0E5-760B-4EFF879CD93B}"/>
              </a:ext>
            </a:extLst>
          </p:cNvPr>
          <p:cNvPicPr>
            <a:picLocks noChangeAspect="1"/>
          </p:cNvPicPr>
          <p:nvPr/>
        </p:nvPicPr>
        <p:blipFill>
          <a:blip r:embed="rId2"/>
          <a:stretch>
            <a:fillRect/>
          </a:stretch>
        </p:blipFill>
        <p:spPr>
          <a:xfrm>
            <a:off x="1035170" y="2508499"/>
            <a:ext cx="8936966" cy="3516511"/>
          </a:xfrm>
          <a:prstGeom prst="rect">
            <a:avLst/>
          </a:prstGeom>
        </p:spPr>
      </p:pic>
    </p:spTree>
    <p:extLst>
      <p:ext uri="{BB962C8B-B14F-4D97-AF65-F5344CB8AC3E}">
        <p14:creationId xmlns:p14="http://schemas.microsoft.com/office/powerpoint/2010/main" val="1828694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47</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2.5 Acceso por SSH a Instancias Internas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309187"/>
          </a:xfrm>
          <a:prstGeom prst="rect">
            <a:avLst/>
          </a:prstGeom>
          <a:noFill/>
        </p:spPr>
        <p:txBody>
          <a:bodyPr wrap="square">
            <a:spAutoFit/>
          </a:bodyPr>
          <a:lstStyle/>
          <a:p>
            <a:pPr marL="342900" lvl="0" indent="-342900">
              <a:lnSpc>
                <a:spcPct val="107000"/>
              </a:lnSpc>
              <a:spcAft>
                <a:spcPts val="800"/>
              </a:spcAft>
              <a:buFont typeface="+mj-lt"/>
              <a:buAutoNum type="alphaLcParenR"/>
            </a:pPr>
            <a:r>
              <a:rPr lang="es-ES" sz="1400" kern="100" dirty="0">
                <a:effectLst/>
                <a:ea typeface="Aptos" panose="020B0004020202020204" pitchFamily="34" charset="0"/>
                <a:cs typeface="Times New Roman" panose="02020603050405020304" pitchFamily="18" charset="0"/>
              </a:rPr>
              <a:t>Reservar una IP elástica (Network &amp; Security → </a:t>
            </a:r>
            <a:r>
              <a:rPr lang="es-ES" sz="1400" kern="100" dirty="0" err="1">
                <a:effectLst/>
                <a:ea typeface="Aptos" panose="020B0004020202020204" pitchFamily="34" charset="0"/>
                <a:cs typeface="Times New Roman" panose="02020603050405020304" pitchFamily="18" charset="0"/>
              </a:rPr>
              <a:t>Elastic</a:t>
            </a:r>
            <a:r>
              <a:rPr lang="es-ES" sz="1400" kern="100" dirty="0">
                <a:effectLst/>
                <a:ea typeface="Aptos" panose="020B0004020202020204" pitchFamily="34" charset="0"/>
                <a:cs typeface="Times New Roman" panose="02020603050405020304" pitchFamily="18" charset="0"/>
              </a:rPr>
              <a:t> </a:t>
            </a:r>
            <a:r>
              <a:rPr lang="es-ES" sz="1400" kern="100" dirty="0" err="1">
                <a:effectLst/>
                <a:ea typeface="Aptos" panose="020B0004020202020204" pitchFamily="34" charset="0"/>
                <a:cs typeface="Times New Roman" panose="02020603050405020304" pitchFamily="18" charset="0"/>
              </a:rPr>
              <a:t>IPs</a:t>
            </a:r>
            <a:r>
              <a:rPr lang="es-ES" sz="1400" kern="100" dirty="0">
                <a:effectLst/>
                <a:ea typeface="Aptos" panose="020B0004020202020204" pitchFamily="34" charset="0"/>
                <a:cs typeface="Times New Roman" panose="02020603050405020304" pitchFamily="18" charset="0"/>
              </a:rPr>
              <a:t>) y asociarla a una de las máquinas internas (ServidorWeb1).</a:t>
            </a:r>
          </a:p>
        </p:txBody>
      </p:sp>
      <p:pic>
        <p:nvPicPr>
          <p:cNvPr id="8" name="Imagen 7">
            <a:extLst>
              <a:ext uri="{FF2B5EF4-FFF2-40B4-BE49-F238E27FC236}">
                <a16:creationId xmlns:a16="http://schemas.microsoft.com/office/drawing/2014/main" id="{DC071534-94FC-42C3-D589-5F9900BAB99D}"/>
              </a:ext>
            </a:extLst>
          </p:cNvPr>
          <p:cNvPicPr>
            <a:picLocks noChangeAspect="1"/>
          </p:cNvPicPr>
          <p:nvPr/>
        </p:nvPicPr>
        <p:blipFill>
          <a:blip r:embed="rId2"/>
          <a:stretch>
            <a:fillRect/>
          </a:stretch>
        </p:blipFill>
        <p:spPr>
          <a:xfrm>
            <a:off x="927339" y="2457055"/>
            <a:ext cx="9987952" cy="3732682"/>
          </a:xfrm>
          <a:prstGeom prst="rect">
            <a:avLst/>
          </a:prstGeom>
        </p:spPr>
      </p:pic>
    </p:spTree>
    <p:extLst>
      <p:ext uri="{BB962C8B-B14F-4D97-AF65-F5344CB8AC3E}">
        <p14:creationId xmlns:p14="http://schemas.microsoft.com/office/powerpoint/2010/main" val="988437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48</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2.5 Acceso por SSH a Instancias Internas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309187"/>
          </a:xfrm>
          <a:prstGeom prst="rect">
            <a:avLst/>
          </a:prstGeom>
          <a:noFill/>
        </p:spPr>
        <p:txBody>
          <a:bodyPr wrap="square">
            <a:spAutoFit/>
          </a:bodyPr>
          <a:lstStyle/>
          <a:p>
            <a:pPr marL="342900" lvl="0" indent="-342900">
              <a:lnSpc>
                <a:spcPct val="107000"/>
              </a:lnSpc>
              <a:spcAft>
                <a:spcPts val="800"/>
              </a:spcAft>
              <a:buFont typeface="+mj-lt"/>
              <a:buAutoNum type="alphaLcParenR"/>
            </a:pPr>
            <a:r>
              <a:rPr lang="es-ES" sz="1400" kern="100" dirty="0">
                <a:effectLst/>
                <a:ea typeface="Aptos" panose="020B0004020202020204" pitchFamily="34" charset="0"/>
                <a:cs typeface="Times New Roman" panose="02020603050405020304" pitchFamily="18" charset="0"/>
              </a:rPr>
              <a:t>Reservar una IP elástica (Network &amp; Security → </a:t>
            </a:r>
            <a:r>
              <a:rPr lang="es-ES" sz="1400" kern="100" dirty="0" err="1">
                <a:effectLst/>
                <a:ea typeface="Aptos" panose="020B0004020202020204" pitchFamily="34" charset="0"/>
                <a:cs typeface="Times New Roman" panose="02020603050405020304" pitchFamily="18" charset="0"/>
              </a:rPr>
              <a:t>Elastic</a:t>
            </a:r>
            <a:r>
              <a:rPr lang="es-ES" sz="1400" kern="100" dirty="0">
                <a:effectLst/>
                <a:ea typeface="Aptos" panose="020B0004020202020204" pitchFamily="34" charset="0"/>
                <a:cs typeface="Times New Roman" panose="02020603050405020304" pitchFamily="18" charset="0"/>
              </a:rPr>
              <a:t> </a:t>
            </a:r>
            <a:r>
              <a:rPr lang="es-ES" sz="1400" kern="100" dirty="0" err="1">
                <a:effectLst/>
                <a:ea typeface="Aptos" panose="020B0004020202020204" pitchFamily="34" charset="0"/>
                <a:cs typeface="Times New Roman" panose="02020603050405020304" pitchFamily="18" charset="0"/>
              </a:rPr>
              <a:t>IPs</a:t>
            </a:r>
            <a:r>
              <a:rPr lang="es-ES" sz="1400" kern="100" dirty="0">
                <a:effectLst/>
                <a:ea typeface="Aptos" panose="020B0004020202020204" pitchFamily="34" charset="0"/>
                <a:cs typeface="Times New Roman" panose="02020603050405020304" pitchFamily="18" charset="0"/>
              </a:rPr>
              <a:t>) y asociarla a una de las máquinas internas (ServidorWeb1).</a:t>
            </a:r>
          </a:p>
        </p:txBody>
      </p:sp>
      <p:pic>
        <p:nvPicPr>
          <p:cNvPr id="7" name="Imagen 6">
            <a:extLst>
              <a:ext uri="{FF2B5EF4-FFF2-40B4-BE49-F238E27FC236}">
                <a16:creationId xmlns:a16="http://schemas.microsoft.com/office/drawing/2014/main" id="{5218CE62-23C8-4EBD-8349-CFBB2A36630B}"/>
              </a:ext>
            </a:extLst>
          </p:cNvPr>
          <p:cNvPicPr>
            <a:picLocks noChangeAspect="1"/>
          </p:cNvPicPr>
          <p:nvPr/>
        </p:nvPicPr>
        <p:blipFill>
          <a:blip r:embed="rId2"/>
          <a:stretch>
            <a:fillRect/>
          </a:stretch>
        </p:blipFill>
        <p:spPr>
          <a:xfrm>
            <a:off x="1282034" y="2641387"/>
            <a:ext cx="6096851" cy="1333686"/>
          </a:xfrm>
          <a:prstGeom prst="rect">
            <a:avLst/>
          </a:prstGeom>
        </p:spPr>
      </p:pic>
      <p:sp>
        <p:nvSpPr>
          <p:cNvPr id="9" name="CuadroTexto 8">
            <a:extLst>
              <a:ext uri="{FF2B5EF4-FFF2-40B4-BE49-F238E27FC236}">
                <a16:creationId xmlns:a16="http://schemas.microsoft.com/office/drawing/2014/main" id="{17595985-4D6B-D999-00C3-08336D80F88C}"/>
              </a:ext>
            </a:extLst>
          </p:cNvPr>
          <p:cNvSpPr txBox="1"/>
          <p:nvPr/>
        </p:nvSpPr>
        <p:spPr>
          <a:xfrm>
            <a:off x="1065362" y="4151174"/>
            <a:ext cx="10916748" cy="309187"/>
          </a:xfrm>
          <a:prstGeom prst="rect">
            <a:avLst/>
          </a:prstGeom>
          <a:noFill/>
        </p:spPr>
        <p:txBody>
          <a:bodyPr wrap="square">
            <a:spAutoFit/>
          </a:bodyPr>
          <a:lstStyle/>
          <a:p>
            <a:pPr lvl="0">
              <a:lnSpc>
                <a:spcPct val="107000"/>
              </a:lnSpc>
              <a:spcAft>
                <a:spcPts val="800"/>
              </a:spcAft>
            </a:pPr>
            <a:r>
              <a:rPr lang="es-ES" sz="1400" kern="100" dirty="0">
                <a:effectLst/>
                <a:ea typeface="Aptos" panose="020B0004020202020204" pitchFamily="34" charset="0"/>
                <a:cs typeface="Times New Roman" panose="02020603050405020304" pitchFamily="18" charset="0"/>
              </a:rPr>
              <a:t>Ya no sale la IP </a:t>
            </a:r>
            <a:r>
              <a:rPr lang="es-ES" sz="1400" b="0" i="0" dirty="0">
                <a:solidFill>
                  <a:srgbClr val="000000"/>
                </a:solidFill>
                <a:effectLst/>
              </a:rPr>
              <a:t>172.31.5.177 del ServidorWeb1</a:t>
            </a:r>
            <a:r>
              <a:rPr lang="es-ES" sz="1400" kern="100" dirty="0">
                <a:effectLst/>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365307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49</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2.5 Acceso por SSH a Instancias Internas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540148"/>
          </a:xfrm>
          <a:prstGeom prst="rect">
            <a:avLst/>
          </a:prstGeom>
          <a:noFill/>
        </p:spPr>
        <p:txBody>
          <a:bodyPr wrap="square">
            <a:spAutoFit/>
          </a:bodyPr>
          <a:lstStyle/>
          <a:p>
            <a:pPr marL="342900" lvl="0" indent="-342900">
              <a:lnSpc>
                <a:spcPct val="107000"/>
              </a:lnSpc>
              <a:spcAft>
                <a:spcPts val="800"/>
              </a:spcAft>
              <a:buFont typeface="+mj-lt"/>
              <a:buAutoNum type="alphaLcParenR"/>
            </a:pPr>
            <a:r>
              <a:rPr lang="es-ES" sz="1400" dirty="0"/>
              <a:t>También es posible levantar una nueva instancia auxiliar con una IP pública y, una vez conectados por SSH a esta nueva instancia, abrir nuevas conexiones SSH desde ella a las máquinas internas (será necesario copiar la clave privada a esa nueva instancia)</a:t>
            </a:r>
            <a:endParaRPr lang="es-ES" sz="1400" kern="100" dirty="0">
              <a:effectLst/>
              <a:ea typeface="Aptos" panose="020B000402020202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17595985-4D6B-D999-00C3-08336D80F88C}"/>
              </a:ext>
            </a:extLst>
          </p:cNvPr>
          <p:cNvSpPr txBox="1"/>
          <p:nvPr/>
        </p:nvSpPr>
        <p:spPr>
          <a:xfrm>
            <a:off x="6733626" y="3222924"/>
            <a:ext cx="5247964" cy="770660"/>
          </a:xfrm>
          <a:prstGeom prst="rect">
            <a:avLst/>
          </a:prstGeom>
          <a:noFill/>
        </p:spPr>
        <p:txBody>
          <a:bodyPr wrap="square">
            <a:spAutoFit/>
          </a:bodyPr>
          <a:lstStyle/>
          <a:p>
            <a:pPr lvl="0">
              <a:lnSpc>
                <a:spcPct val="107000"/>
              </a:lnSpc>
              <a:spcAft>
                <a:spcPts val="800"/>
              </a:spcAft>
            </a:pPr>
            <a:r>
              <a:rPr lang="es-ES" sz="1400" kern="100" dirty="0">
                <a:effectLst/>
                <a:ea typeface="Aptos" panose="020B0004020202020204" pitchFamily="34" charset="0"/>
                <a:cs typeface="Times New Roman" panose="02020603050405020304" pitchFamily="18" charset="0"/>
              </a:rPr>
              <a:t>Eliminamos el grupo </a:t>
            </a:r>
            <a:r>
              <a:rPr lang="es-ES" sz="1400" kern="100" dirty="0" err="1">
                <a:effectLst/>
                <a:ea typeface="Aptos" panose="020B0004020202020204" pitchFamily="34" charset="0"/>
                <a:cs typeface="Times New Roman" panose="02020603050405020304" pitchFamily="18" charset="0"/>
              </a:rPr>
              <a:t>SSH_HTTP_Any</a:t>
            </a:r>
            <a:r>
              <a:rPr lang="es-ES" sz="1400" kern="100" dirty="0">
                <a:effectLst/>
                <a:ea typeface="Aptos" panose="020B0004020202020204" pitchFamily="34" charset="0"/>
                <a:cs typeface="Times New Roman" panose="02020603050405020304" pitchFamily="18" charset="0"/>
              </a:rPr>
              <a:t> (en mi caso PR6_SecurityGroup) p</a:t>
            </a:r>
            <a:r>
              <a:rPr lang="es-ES" sz="1400" kern="100" dirty="0">
                <a:ea typeface="Aptos" panose="020B0004020202020204" pitchFamily="34" charset="0"/>
                <a:cs typeface="Times New Roman" panose="02020603050405020304" pitchFamily="18" charset="0"/>
              </a:rPr>
              <a:t>ara volver a tener las directivas que teníamos antes</a:t>
            </a:r>
            <a:endParaRPr lang="es-ES" sz="1400" kern="100" dirty="0">
              <a:effectLst/>
              <a:ea typeface="Aptos" panose="020B000402020202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1159AB02-D4C8-8808-9EC6-5ECD92486B39}"/>
              </a:ext>
            </a:extLst>
          </p:cNvPr>
          <p:cNvPicPr>
            <a:picLocks noChangeAspect="1"/>
          </p:cNvPicPr>
          <p:nvPr/>
        </p:nvPicPr>
        <p:blipFill>
          <a:blip r:embed="rId2"/>
          <a:stretch>
            <a:fillRect/>
          </a:stretch>
        </p:blipFill>
        <p:spPr>
          <a:xfrm>
            <a:off x="1115682" y="2688016"/>
            <a:ext cx="5589917" cy="2748495"/>
          </a:xfrm>
          <a:prstGeom prst="rect">
            <a:avLst/>
          </a:prstGeom>
        </p:spPr>
      </p:pic>
      <p:pic>
        <p:nvPicPr>
          <p:cNvPr id="10" name="Imagen 9">
            <a:extLst>
              <a:ext uri="{FF2B5EF4-FFF2-40B4-BE49-F238E27FC236}">
                <a16:creationId xmlns:a16="http://schemas.microsoft.com/office/drawing/2014/main" id="{E2F93417-B993-55CE-FE0F-D30F99FBE91E}"/>
              </a:ext>
            </a:extLst>
          </p:cNvPr>
          <p:cNvPicPr>
            <a:picLocks noChangeAspect="1"/>
          </p:cNvPicPr>
          <p:nvPr/>
        </p:nvPicPr>
        <p:blipFill>
          <a:blip r:embed="rId3"/>
          <a:stretch>
            <a:fillRect/>
          </a:stretch>
        </p:blipFill>
        <p:spPr>
          <a:xfrm>
            <a:off x="1230702" y="5527044"/>
            <a:ext cx="8994475" cy="616196"/>
          </a:xfrm>
          <a:prstGeom prst="rect">
            <a:avLst/>
          </a:prstGeom>
        </p:spPr>
      </p:pic>
      <p:sp>
        <p:nvSpPr>
          <p:cNvPr id="11" name="CuadroTexto 10">
            <a:extLst>
              <a:ext uri="{FF2B5EF4-FFF2-40B4-BE49-F238E27FC236}">
                <a16:creationId xmlns:a16="http://schemas.microsoft.com/office/drawing/2014/main" id="{1782D9AC-3F02-757A-9D0A-430518DBA107}"/>
              </a:ext>
            </a:extLst>
          </p:cNvPr>
          <p:cNvSpPr txBox="1"/>
          <p:nvPr/>
        </p:nvSpPr>
        <p:spPr>
          <a:xfrm>
            <a:off x="8452336" y="5126874"/>
            <a:ext cx="5247964" cy="309637"/>
          </a:xfrm>
          <a:prstGeom prst="rect">
            <a:avLst/>
          </a:prstGeom>
          <a:noFill/>
        </p:spPr>
        <p:txBody>
          <a:bodyPr wrap="square">
            <a:spAutoFit/>
          </a:bodyPr>
          <a:lstStyle/>
          <a:p>
            <a:pPr lvl="0">
              <a:lnSpc>
                <a:spcPct val="107000"/>
              </a:lnSpc>
              <a:spcAft>
                <a:spcPts val="800"/>
              </a:spcAft>
            </a:pPr>
            <a:r>
              <a:rPr lang="es-ES" sz="1400" kern="100" dirty="0">
                <a:effectLst/>
                <a:ea typeface="Aptos" panose="020B0004020202020204" pitchFamily="34" charset="0"/>
                <a:cs typeface="Times New Roman" panose="02020603050405020304" pitchFamily="18" charset="0"/>
              </a:rPr>
              <a:t>No tenemos acceso</a:t>
            </a:r>
          </a:p>
        </p:txBody>
      </p:sp>
      <p:cxnSp>
        <p:nvCxnSpPr>
          <p:cNvPr id="13" name="Conector recto de flecha 12">
            <a:extLst>
              <a:ext uri="{FF2B5EF4-FFF2-40B4-BE49-F238E27FC236}">
                <a16:creationId xmlns:a16="http://schemas.microsoft.com/office/drawing/2014/main" id="{B0339CA6-9992-871B-BFAE-12C959E6ADFF}"/>
              </a:ext>
            </a:extLst>
          </p:cNvPr>
          <p:cNvCxnSpPr>
            <a:cxnSpLocks/>
            <a:stCxn id="9" idx="2"/>
          </p:cNvCxnSpPr>
          <p:nvPr/>
        </p:nvCxnSpPr>
        <p:spPr>
          <a:xfrm>
            <a:off x="9357608" y="3993584"/>
            <a:ext cx="0" cy="1133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7719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15498"/>
            <a:ext cx="10515600" cy="2329221"/>
          </a:xfrm>
        </p:spPr>
        <p:txBody>
          <a:bodyPr>
            <a:normAutofit/>
          </a:bodyPr>
          <a:lstStyle/>
          <a:p>
            <a:pPr marL="0" indent="0">
              <a:buNone/>
            </a:pPr>
            <a:r>
              <a:rPr lang="es-ES" sz="1400" b="1" dirty="0"/>
              <a:t>Acceder a la consola de administración web y seleccionar una Región AWS para realizar la práctica. Si accedemos con la cuenta de AWS </a:t>
            </a:r>
            <a:r>
              <a:rPr lang="es-ES" sz="1400" b="1" dirty="0" err="1"/>
              <a:t>Academy</a:t>
            </a:r>
            <a:r>
              <a:rPr lang="es-ES" sz="1400" b="1" dirty="0"/>
              <a:t> usaremos la región us-east-1</a:t>
            </a:r>
            <a:r>
              <a:rPr lang="es-ES" sz="1400" dirty="0"/>
              <a:t>. Si lo hacemos con nuestra cuenta particular, se recomienda trabajar en una región europea. Vamos a crear en primer lugar una pareja de claves pública/privada. Si accedemos con la cuenta de AWS </a:t>
            </a:r>
            <a:r>
              <a:rPr lang="es-ES" sz="1400" dirty="0" err="1"/>
              <a:t>Academy</a:t>
            </a:r>
            <a:r>
              <a:rPr lang="es-ES" sz="1400" dirty="0"/>
              <a:t> las claves ya existen (sección AWS </a:t>
            </a:r>
            <a:r>
              <a:rPr lang="es-ES" sz="1400" dirty="0" err="1"/>
              <a:t>Details</a:t>
            </a:r>
            <a:r>
              <a:rPr lang="es-ES" sz="1400" dirty="0"/>
              <a:t>), y sólo tenemos que descargarlas, en formatos .</a:t>
            </a:r>
            <a:r>
              <a:rPr lang="es-ES" sz="1400" dirty="0" err="1"/>
              <a:t>pem</a:t>
            </a:r>
            <a:r>
              <a:rPr lang="es-ES" sz="1400" dirty="0"/>
              <a:t> y .</a:t>
            </a:r>
            <a:r>
              <a:rPr lang="es-ES" sz="1400" dirty="0" err="1"/>
              <a:t>ppk</a:t>
            </a:r>
            <a:r>
              <a:rPr lang="es-ES" sz="1400" dirty="0"/>
              <a:t>. En ese caso no es necesario crear nuevas claves, aunque también podemos hacerlo para reproducir el proceso a seguir con una cuenta AWS. En la consola de computación EC2 (</a:t>
            </a:r>
            <a:r>
              <a:rPr lang="es-ES" sz="1400" dirty="0" err="1"/>
              <a:t>Services</a:t>
            </a:r>
            <a:r>
              <a:rPr lang="es-ES" sz="1400" dirty="0"/>
              <a:t> → Compute → EC2) acceder a la sección de claves (Network &amp; Security → Key </a:t>
            </a:r>
            <a:r>
              <a:rPr lang="es-ES" sz="1400" dirty="0" err="1"/>
              <a:t>Pairs</a:t>
            </a:r>
            <a:r>
              <a:rPr lang="es-ES" sz="1400" dirty="0"/>
              <a:t>) y crear una nueva pareja de claves RSA en formato .</a:t>
            </a:r>
            <a:r>
              <a:rPr lang="es-ES" sz="1400" dirty="0" err="1"/>
              <a:t>pem</a:t>
            </a:r>
            <a:r>
              <a:rPr lang="es-ES" sz="1400" dirty="0"/>
              <a:t> (</a:t>
            </a:r>
            <a:r>
              <a:rPr lang="es-ES" sz="1400" dirty="0" err="1"/>
              <a:t>ClavesPractica</a:t>
            </a:r>
            <a:r>
              <a:rPr lang="es-ES" sz="1400" dirty="0"/>
              <a:t>). Guardar la clave privada descargada en un lugar seguro. Si va a utilizarse el cliente </a:t>
            </a:r>
            <a:r>
              <a:rPr lang="es-ES" sz="1400" dirty="0" err="1"/>
              <a:t>Putty</a:t>
            </a:r>
            <a:r>
              <a:rPr lang="es-ES" sz="1400" dirty="0"/>
              <a:t> para acceder a las instancias será necesario convertir la clave a formato .</a:t>
            </a:r>
            <a:r>
              <a:rPr lang="es-ES" sz="1400" dirty="0" err="1"/>
              <a:t>ppk</a:t>
            </a:r>
            <a:r>
              <a:rPr lang="es-ES" sz="1400" dirty="0"/>
              <a:t> (</a:t>
            </a:r>
            <a:r>
              <a:rPr lang="es-ES" sz="1400" dirty="0" err="1"/>
              <a:t>botónes</a:t>
            </a:r>
            <a:r>
              <a:rPr lang="es-ES" sz="1400" dirty="0"/>
              <a:t> Load y </a:t>
            </a:r>
            <a:r>
              <a:rPr lang="es-ES" sz="1400" dirty="0" err="1"/>
              <a:t>Save</a:t>
            </a:r>
            <a:r>
              <a:rPr lang="es-ES" sz="1400" dirty="0"/>
              <a:t> </a:t>
            </a:r>
            <a:r>
              <a:rPr lang="es-ES" sz="1400" dirty="0" err="1"/>
              <a:t>Private</a:t>
            </a:r>
            <a:r>
              <a:rPr lang="es-ES" sz="1400" dirty="0"/>
              <a:t> Key de la utilidad </a:t>
            </a:r>
            <a:r>
              <a:rPr lang="es-ES" sz="1400" dirty="0" err="1"/>
              <a:t>Puttygen</a:t>
            </a:r>
            <a:r>
              <a:rPr lang="es-ES" sz="1400" dirty="0"/>
              <a:t>; el archivo de claves se guardará en formato .</a:t>
            </a:r>
            <a:r>
              <a:rPr lang="es-ES" sz="1400" dirty="0" err="1"/>
              <a:t>ppk</a:t>
            </a:r>
            <a:r>
              <a:rPr lang="es-ES" sz="1400" dirty="0"/>
              <a:t>). Nota: para usar la clave privada generada (archivo .</a:t>
            </a:r>
            <a:r>
              <a:rPr lang="es-ES" sz="1400" dirty="0" err="1"/>
              <a:t>pem</a:t>
            </a:r>
            <a:r>
              <a:rPr lang="es-ES" sz="1400" dirty="0"/>
              <a:t>) en un cliente SSH de Linux o Mac tendremos que llevar una copia del archivo al equipo, asignar derechos exclusivos al archivo para el propietario (</a:t>
            </a:r>
            <a:r>
              <a:rPr lang="es-ES" sz="1400" dirty="0" err="1"/>
              <a:t>chmod</a:t>
            </a:r>
            <a:r>
              <a:rPr lang="es-ES" sz="1400" dirty="0"/>
              <a:t> 400) y usar la opción -i en la llamada al cliente.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5</a:t>
            </a:fld>
            <a:endParaRPr lang="es-ES" noProof="0"/>
          </a:p>
        </p:txBody>
      </p:sp>
      <p:sp>
        <p:nvSpPr>
          <p:cNvPr id="7" name="Marcador de SmartArt 1">
            <a:extLst>
              <a:ext uri="{FF2B5EF4-FFF2-40B4-BE49-F238E27FC236}">
                <a16:creationId xmlns:a16="http://schemas.microsoft.com/office/drawing/2014/main" id="{BCCB2F3C-0682-18B6-1C1F-96459747FBB5}"/>
              </a:ext>
            </a:extLst>
          </p:cNvPr>
          <p:cNvSpPr txBox="1">
            <a:spLocks/>
          </p:cNvSpPr>
          <p:nvPr/>
        </p:nvSpPr>
        <p:spPr>
          <a:xfrm>
            <a:off x="927339" y="4215386"/>
            <a:ext cx="10515600" cy="1641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400" dirty="0"/>
              <a:t>AWS </a:t>
            </a:r>
            <a:r>
              <a:rPr lang="es-ES" sz="1400" dirty="0" err="1"/>
              <a:t>Academy</a:t>
            </a:r>
            <a:r>
              <a:rPr lang="es-ES" sz="1400" dirty="0"/>
              <a:t> </a:t>
            </a:r>
            <a:r>
              <a:rPr lang="es-ES" sz="1400" dirty="0" err="1"/>
              <a:t>Learner</a:t>
            </a:r>
            <a:r>
              <a:rPr lang="es-ES" sz="1400" dirty="0"/>
              <a:t> </a:t>
            </a:r>
            <a:r>
              <a:rPr lang="es-ES" sz="1400" dirty="0" err="1"/>
              <a:t>Lab</a:t>
            </a:r>
            <a:r>
              <a:rPr lang="es-ES" sz="1400" dirty="0"/>
              <a:t> &gt;&gt; Modules &gt;&gt; </a:t>
            </a:r>
            <a:r>
              <a:rPr lang="es-ES" sz="1400" dirty="0" err="1"/>
              <a:t>Launch</a:t>
            </a:r>
            <a:r>
              <a:rPr lang="es-ES" sz="1400" dirty="0"/>
              <a:t> AWS </a:t>
            </a:r>
            <a:r>
              <a:rPr lang="es-ES" sz="1400" dirty="0" err="1"/>
              <a:t>Learner</a:t>
            </a:r>
            <a:r>
              <a:rPr lang="es-ES" sz="1400" dirty="0"/>
              <a:t> </a:t>
            </a:r>
            <a:r>
              <a:rPr lang="es-ES" sz="1400" dirty="0" err="1"/>
              <a:t>Lab</a:t>
            </a:r>
            <a:r>
              <a:rPr lang="es-ES" sz="1400" dirty="0"/>
              <a:t> &gt;&gt; </a:t>
            </a:r>
            <a:r>
              <a:rPr lang="es-ES" sz="1400" dirty="0" err="1"/>
              <a:t>start</a:t>
            </a:r>
            <a:r>
              <a:rPr lang="es-ES" sz="1400" dirty="0"/>
              <a:t> </a:t>
            </a:r>
            <a:r>
              <a:rPr lang="es-ES" sz="1400" dirty="0" err="1"/>
              <a:t>lab</a:t>
            </a:r>
            <a:r>
              <a:rPr lang="es-ES" sz="1400" dirty="0"/>
              <a:t> &gt;&gt; icono AWS verde</a:t>
            </a:r>
          </a:p>
        </p:txBody>
      </p:sp>
      <p:pic>
        <p:nvPicPr>
          <p:cNvPr id="9" name="Imagen 8">
            <a:extLst>
              <a:ext uri="{FF2B5EF4-FFF2-40B4-BE49-F238E27FC236}">
                <a16:creationId xmlns:a16="http://schemas.microsoft.com/office/drawing/2014/main" id="{8D34B676-0B2E-EE24-3E02-93352F42D341}"/>
              </a:ext>
            </a:extLst>
          </p:cNvPr>
          <p:cNvPicPr>
            <a:picLocks noChangeAspect="1"/>
          </p:cNvPicPr>
          <p:nvPr/>
        </p:nvPicPr>
        <p:blipFill>
          <a:blip r:embed="rId2"/>
          <a:stretch>
            <a:fillRect/>
          </a:stretch>
        </p:blipFill>
        <p:spPr>
          <a:xfrm>
            <a:off x="1042538" y="4576380"/>
            <a:ext cx="4336694" cy="154378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4D5527EC-4B19-EA47-3232-CD5DFF830CEB}"/>
                  </a:ext>
                </a:extLst>
              </p14:cNvPr>
              <p14:cNvContentPartPr/>
              <p14:nvPr/>
            </p14:nvContentPartPr>
            <p14:xfrm>
              <a:off x="2409217" y="4932053"/>
              <a:ext cx="536400" cy="456120"/>
            </p14:xfrm>
          </p:contentPart>
        </mc:Choice>
        <mc:Fallback xmlns="">
          <p:pic>
            <p:nvPicPr>
              <p:cNvPr id="11" name="Entrada de lápiz 10">
                <a:extLst>
                  <a:ext uri="{FF2B5EF4-FFF2-40B4-BE49-F238E27FC236}">
                    <a16:creationId xmlns:a16="http://schemas.microsoft.com/office/drawing/2014/main" id="{4D5527EC-4B19-EA47-3232-CD5DFF830CEB}"/>
                  </a:ext>
                </a:extLst>
              </p:cNvPr>
              <p:cNvPicPr/>
              <p:nvPr/>
            </p:nvPicPr>
            <p:blipFill>
              <a:blip r:embed="rId4"/>
              <a:stretch>
                <a:fillRect/>
              </a:stretch>
            </p:blipFill>
            <p:spPr>
              <a:xfrm>
                <a:off x="2391217" y="4914053"/>
                <a:ext cx="57204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Entrada de lápiz 11">
                <a:extLst>
                  <a:ext uri="{FF2B5EF4-FFF2-40B4-BE49-F238E27FC236}">
                    <a16:creationId xmlns:a16="http://schemas.microsoft.com/office/drawing/2014/main" id="{4A850542-A0BA-8FDF-A684-B16185BD7824}"/>
                  </a:ext>
                </a:extLst>
              </p14:cNvPr>
              <p14:cNvContentPartPr/>
              <p14:nvPr/>
            </p14:nvContentPartPr>
            <p14:xfrm>
              <a:off x="7498897" y="5691293"/>
              <a:ext cx="360" cy="360"/>
            </p14:xfrm>
          </p:contentPart>
        </mc:Choice>
        <mc:Fallback xmlns="">
          <p:pic>
            <p:nvPicPr>
              <p:cNvPr id="12" name="Entrada de lápiz 11">
                <a:extLst>
                  <a:ext uri="{FF2B5EF4-FFF2-40B4-BE49-F238E27FC236}">
                    <a16:creationId xmlns:a16="http://schemas.microsoft.com/office/drawing/2014/main" id="{4A850542-A0BA-8FDF-A684-B16185BD7824}"/>
                  </a:ext>
                </a:extLst>
              </p:cNvPr>
              <p:cNvPicPr/>
              <p:nvPr/>
            </p:nvPicPr>
            <p:blipFill>
              <a:blip r:embed="rId6"/>
              <a:stretch>
                <a:fillRect/>
              </a:stretch>
            </p:blipFill>
            <p:spPr>
              <a:xfrm>
                <a:off x="7480897" y="5673653"/>
                <a:ext cx="36000" cy="36000"/>
              </a:xfrm>
              <a:prstGeom prst="rect">
                <a:avLst/>
              </a:prstGeom>
            </p:spPr>
          </p:pic>
        </mc:Fallback>
      </mc:AlternateContent>
      <p:pic>
        <p:nvPicPr>
          <p:cNvPr id="14" name="Imagen 13">
            <a:extLst>
              <a:ext uri="{FF2B5EF4-FFF2-40B4-BE49-F238E27FC236}">
                <a16:creationId xmlns:a16="http://schemas.microsoft.com/office/drawing/2014/main" id="{C7447146-E2AA-9421-9CFB-1407726B5880}"/>
              </a:ext>
            </a:extLst>
          </p:cNvPr>
          <p:cNvPicPr>
            <a:picLocks noChangeAspect="1"/>
          </p:cNvPicPr>
          <p:nvPr/>
        </p:nvPicPr>
        <p:blipFill rotWithShape="1">
          <a:blip r:embed="rId7"/>
          <a:srcRect r="150" b="25134"/>
          <a:stretch/>
        </p:blipFill>
        <p:spPr>
          <a:xfrm>
            <a:off x="5960853" y="4594745"/>
            <a:ext cx="5736566" cy="1641893"/>
          </a:xfrm>
          <a:prstGeom prst="rect">
            <a:avLst/>
          </a:prstGeom>
        </p:spPr>
      </p:pic>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17" name="CuadroTexto 16">
            <a:extLst>
              <a:ext uri="{FF2B5EF4-FFF2-40B4-BE49-F238E27FC236}">
                <a16:creationId xmlns:a16="http://schemas.microsoft.com/office/drawing/2014/main" id="{ECBB3690-34D1-7E28-FD28-83C4F76F1811}"/>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solidFill>
                  <a:sysClr val="windowText" lastClr="000000"/>
                </a:solidFill>
              </a:rPr>
              <a:t>1.1 Acceso a la Consola y Creación de Claves</a:t>
            </a:r>
          </a:p>
        </p:txBody>
      </p:sp>
    </p:spTree>
    <p:extLst>
      <p:ext uri="{BB962C8B-B14F-4D97-AF65-F5344CB8AC3E}">
        <p14:creationId xmlns:p14="http://schemas.microsoft.com/office/powerpoint/2010/main" val="3887053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50</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2.5 Acceso por SSH a Instancias Internas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540148"/>
          </a:xfrm>
          <a:prstGeom prst="rect">
            <a:avLst/>
          </a:prstGeom>
          <a:noFill/>
        </p:spPr>
        <p:txBody>
          <a:bodyPr wrap="square">
            <a:spAutoFit/>
          </a:bodyPr>
          <a:lstStyle/>
          <a:p>
            <a:pPr marL="342900" lvl="0" indent="-342900">
              <a:lnSpc>
                <a:spcPct val="107000"/>
              </a:lnSpc>
              <a:spcAft>
                <a:spcPts val="800"/>
              </a:spcAft>
              <a:buFont typeface="+mj-lt"/>
              <a:buAutoNum type="alphaLcParenR"/>
            </a:pPr>
            <a:r>
              <a:rPr lang="es-ES" sz="1400" dirty="0"/>
              <a:t>También es posible levantar una nueva instancia auxiliar con una IP pública y, una vez conectados por SSH a esta nueva instancia, abrir nuevas conexiones SSH desde ella a las máquinas internas (será necesario copiar la clave privada a esa nueva instancia)</a:t>
            </a:r>
            <a:endParaRPr lang="es-ES" sz="1400" kern="100" dirty="0">
              <a:effectLst/>
              <a:ea typeface="Aptos" panose="020B000402020202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17595985-4D6B-D999-00C3-08336D80F88C}"/>
              </a:ext>
            </a:extLst>
          </p:cNvPr>
          <p:cNvSpPr txBox="1"/>
          <p:nvPr/>
        </p:nvSpPr>
        <p:spPr>
          <a:xfrm>
            <a:off x="907192" y="2762033"/>
            <a:ext cx="5247964" cy="309637"/>
          </a:xfrm>
          <a:prstGeom prst="rect">
            <a:avLst/>
          </a:prstGeom>
          <a:noFill/>
        </p:spPr>
        <p:txBody>
          <a:bodyPr wrap="square">
            <a:spAutoFit/>
          </a:bodyPr>
          <a:lstStyle/>
          <a:p>
            <a:pPr lvl="0">
              <a:lnSpc>
                <a:spcPct val="107000"/>
              </a:lnSpc>
              <a:spcAft>
                <a:spcPts val="800"/>
              </a:spcAft>
            </a:pPr>
            <a:r>
              <a:rPr lang="es-ES" sz="1400" kern="100" dirty="0">
                <a:effectLst/>
                <a:ea typeface="Aptos" panose="020B0004020202020204" pitchFamily="34" charset="0"/>
                <a:cs typeface="Times New Roman" panose="02020603050405020304" pitchFamily="18" charset="0"/>
              </a:rPr>
              <a:t>Creamos una instancia auxiliar:</a:t>
            </a:r>
          </a:p>
        </p:txBody>
      </p:sp>
      <p:sp>
        <p:nvSpPr>
          <p:cNvPr id="11" name="CuadroTexto 10">
            <a:extLst>
              <a:ext uri="{FF2B5EF4-FFF2-40B4-BE49-F238E27FC236}">
                <a16:creationId xmlns:a16="http://schemas.microsoft.com/office/drawing/2014/main" id="{1782D9AC-3F02-757A-9D0A-430518DBA107}"/>
              </a:ext>
            </a:extLst>
          </p:cNvPr>
          <p:cNvSpPr txBox="1"/>
          <p:nvPr/>
        </p:nvSpPr>
        <p:spPr>
          <a:xfrm>
            <a:off x="4582360" y="2762032"/>
            <a:ext cx="5247964" cy="309637"/>
          </a:xfrm>
          <a:prstGeom prst="rect">
            <a:avLst/>
          </a:prstGeom>
          <a:noFill/>
        </p:spPr>
        <p:txBody>
          <a:bodyPr wrap="square">
            <a:spAutoFit/>
          </a:bodyPr>
          <a:lstStyle/>
          <a:p>
            <a:pPr lvl="0">
              <a:lnSpc>
                <a:spcPct val="107000"/>
              </a:lnSpc>
              <a:spcAft>
                <a:spcPts val="800"/>
              </a:spcAft>
            </a:pPr>
            <a:r>
              <a:rPr lang="es-ES" sz="1400" kern="100" dirty="0">
                <a:effectLst/>
                <a:ea typeface="Aptos" panose="020B0004020202020204" pitchFamily="34" charset="0"/>
                <a:cs typeface="Times New Roman" panose="02020603050405020304" pitchFamily="18" charset="0"/>
              </a:rPr>
              <a:t>Nos conectamos por SSH:</a:t>
            </a:r>
          </a:p>
        </p:txBody>
      </p:sp>
      <p:pic>
        <p:nvPicPr>
          <p:cNvPr id="8" name="Imagen 7">
            <a:extLst>
              <a:ext uri="{FF2B5EF4-FFF2-40B4-BE49-F238E27FC236}">
                <a16:creationId xmlns:a16="http://schemas.microsoft.com/office/drawing/2014/main" id="{0B0F1C54-742D-F18A-5E0F-75D3D5D32254}"/>
              </a:ext>
            </a:extLst>
          </p:cNvPr>
          <p:cNvPicPr>
            <a:picLocks noChangeAspect="1"/>
          </p:cNvPicPr>
          <p:nvPr/>
        </p:nvPicPr>
        <p:blipFill>
          <a:blip r:embed="rId2"/>
          <a:stretch>
            <a:fillRect/>
          </a:stretch>
        </p:blipFill>
        <p:spPr>
          <a:xfrm>
            <a:off x="976634" y="3197450"/>
            <a:ext cx="2981833" cy="3058085"/>
          </a:xfrm>
          <a:prstGeom prst="rect">
            <a:avLst/>
          </a:prstGeom>
        </p:spPr>
      </p:pic>
      <p:pic>
        <p:nvPicPr>
          <p:cNvPr id="17" name="Imagen 16">
            <a:extLst>
              <a:ext uri="{FF2B5EF4-FFF2-40B4-BE49-F238E27FC236}">
                <a16:creationId xmlns:a16="http://schemas.microsoft.com/office/drawing/2014/main" id="{46B5EF1C-8EAE-A8FA-2334-2688DA1A0CD5}"/>
              </a:ext>
            </a:extLst>
          </p:cNvPr>
          <p:cNvPicPr>
            <a:picLocks noChangeAspect="1"/>
          </p:cNvPicPr>
          <p:nvPr/>
        </p:nvPicPr>
        <p:blipFill rotWithShape="1">
          <a:blip r:embed="rId3"/>
          <a:srcRect r="9036"/>
          <a:stretch/>
        </p:blipFill>
        <p:spPr>
          <a:xfrm>
            <a:off x="4639844" y="3197450"/>
            <a:ext cx="6928792" cy="2650410"/>
          </a:xfrm>
          <a:prstGeom prst="rect">
            <a:avLst/>
          </a:prstGeom>
        </p:spPr>
      </p:pic>
    </p:spTree>
    <p:extLst>
      <p:ext uri="{BB962C8B-B14F-4D97-AF65-F5344CB8AC3E}">
        <p14:creationId xmlns:p14="http://schemas.microsoft.com/office/powerpoint/2010/main" val="3944670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51</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2.5 Acceso por SSH a Instancias Internas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540148"/>
          </a:xfrm>
          <a:prstGeom prst="rect">
            <a:avLst/>
          </a:prstGeom>
          <a:noFill/>
        </p:spPr>
        <p:txBody>
          <a:bodyPr wrap="square">
            <a:spAutoFit/>
          </a:bodyPr>
          <a:lstStyle/>
          <a:p>
            <a:pPr marL="342900" lvl="0" indent="-342900">
              <a:lnSpc>
                <a:spcPct val="107000"/>
              </a:lnSpc>
              <a:spcAft>
                <a:spcPts val="800"/>
              </a:spcAft>
              <a:buFont typeface="+mj-lt"/>
              <a:buAutoNum type="alphaLcParenR"/>
            </a:pPr>
            <a:r>
              <a:rPr lang="es-ES" sz="1400" dirty="0"/>
              <a:t>También es posible levantar una nueva instancia auxiliar con una IP pública y, una vez conectados por SSH a esta nueva instancia, abrir nuevas conexiones SSH desde ella a las máquinas internas (será necesario copiar la clave privada a esa nueva instancia)</a:t>
            </a:r>
            <a:endParaRPr lang="es-ES" sz="1400" kern="100" dirty="0">
              <a:effectLst/>
              <a:ea typeface="Aptos" panose="020B000402020202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17595985-4D6B-D999-00C3-08336D80F88C}"/>
              </a:ext>
            </a:extLst>
          </p:cNvPr>
          <p:cNvSpPr txBox="1"/>
          <p:nvPr/>
        </p:nvSpPr>
        <p:spPr>
          <a:xfrm>
            <a:off x="149887" y="2792321"/>
            <a:ext cx="5247964" cy="309637"/>
          </a:xfrm>
          <a:prstGeom prst="rect">
            <a:avLst/>
          </a:prstGeom>
          <a:noFill/>
        </p:spPr>
        <p:txBody>
          <a:bodyPr wrap="square">
            <a:spAutoFit/>
          </a:bodyPr>
          <a:lstStyle/>
          <a:p>
            <a:pPr lvl="0">
              <a:lnSpc>
                <a:spcPct val="107000"/>
              </a:lnSpc>
              <a:spcAft>
                <a:spcPts val="800"/>
              </a:spcAft>
            </a:pPr>
            <a:r>
              <a:rPr lang="es-ES" sz="1400" kern="100" dirty="0">
                <a:effectLst/>
                <a:ea typeface="Aptos" panose="020B0004020202020204" pitchFamily="34" charset="0"/>
                <a:cs typeface="Times New Roman" panose="02020603050405020304" pitchFamily="18" charset="0"/>
              </a:rPr>
              <a:t>Copiamo</a:t>
            </a:r>
            <a:r>
              <a:rPr lang="es-ES" sz="1400" kern="100" dirty="0">
                <a:ea typeface="Aptos" panose="020B0004020202020204" pitchFamily="34" charset="0"/>
                <a:cs typeface="Times New Roman" panose="02020603050405020304" pitchFamily="18" charset="0"/>
              </a:rPr>
              <a:t>s la clave:</a:t>
            </a:r>
            <a:endParaRPr lang="es-ES" sz="1400" kern="100" dirty="0">
              <a:effectLst/>
              <a:ea typeface="Aptos" panose="020B000402020202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1782D9AC-3F02-757A-9D0A-430518DBA107}"/>
              </a:ext>
            </a:extLst>
          </p:cNvPr>
          <p:cNvSpPr txBox="1"/>
          <p:nvPr/>
        </p:nvSpPr>
        <p:spPr>
          <a:xfrm>
            <a:off x="111022" y="3957489"/>
            <a:ext cx="2628656" cy="309637"/>
          </a:xfrm>
          <a:prstGeom prst="rect">
            <a:avLst/>
          </a:prstGeom>
          <a:noFill/>
        </p:spPr>
        <p:txBody>
          <a:bodyPr wrap="square">
            <a:spAutoFit/>
          </a:bodyPr>
          <a:lstStyle/>
          <a:p>
            <a:pPr lvl="0">
              <a:lnSpc>
                <a:spcPct val="107000"/>
              </a:lnSpc>
              <a:spcAft>
                <a:spcPts val="800"/>
              </a:spcAft>
            </a:pPr>
            <a:r>
              <a:rPr lang="es-ES" sz="1400" kern="100" dirty="0">
                <a:ea typeface="Aptos" panose="020B0004020202020204" pitchFamily="34" charset="0"/>
                <a:cs typeface="Times New Roman" panose="02020603050405020304" pitchFamily="18" charset="0"/>
              </a:rPr>
              <a:t>Máquina Principal (Windows)</a:t>
            </a:r>
            <a:endParaRPr lang="es-ES" sz="1400" kern="100" dirty="0">
              <a:effectLst/>
              <a:ea typeface="Aptos" panose="020B0004020202020204" pitchFamily="34" charset="0"/>
              <a:cs typeface="Times New Roman" panose="02020603050405020304" pitchFamily="18" charset="0"/>
            </a:endParaRPr>
          </a:p>
        </p:txBody>
      </p:sp>
      <p:pic>
        <p:nvPicPr>
          <p:cNvPr id="12" name="Imagen 11">
            <a:extLst>
              <a:ext uri="{FF2B5EF4-FFF2-40B4-BE49-F238E27FC236}">
                <a16:creationId xmlns:a16="http://schemas.microsoft.com/office/drawing/2014/main" id="{D1A81885-5F82-2413-079A-5DC405802BF7}"/>
              </a:ext>
            </a:extLst>
          </p:cNvPr>
          <p:cNvPicPr>
            <a:picLocks noChangeAspect="1"/>
          </p:cNvPicPr>
          <p:nvPr/>
        </p:nvPicPr>
        <p:blipFill>
          <a:blip r:embed="rId2"/>
          <a:stretch>
            <a:fillRect/>
          </a:stretch>
        </p:blipFill>
        <p:spPr>
          <a:xfrm>
            <a:off x="145213" y="3117026"/>
            <a:ext cx="5891632" cy="810328"/>
          </a:xfrm>
          <a:prstGeom prst="rect">
            <a:avLst/>
          </a:prstGeom>
        </p:spPr>
      </p:pic>
      <p:pic>
        <p:nvPicPr>
          <p:cNvPr id="14" name="Imagen 13">
            <a:extLst>
              <a:ext uri="{FF2B5EF4-FFF2-40B4-BE49-F238E27FC236}">
                <a16:creationId xmlns:a16="http://schemas.microsoft.com/office/drawing/2014/main" id="{479CCEB6-05A2-BCDD-6E17-450E011B2B4E}"/>
              </a:ext>
            </a:extLst>
          </p:cNvPr>
          <p:cNvPicPr>
            <a:picLocks noChangeAspect="1"/>
          </p:cNvPicPr>
          <p:nvPr/>
        </p:nvPicPr>
        <p:blipFill rotWithShape="1">
          <a:blip r:embed="rId3"/>
          <a:srcRect b="24163"/>
          <a:stretch/>
        </p:blipFill>
        <p:spPr>
          <a:xfrm>
            <a:off x="186491" y="4419520"/>
            <a:ext cx="3573869" cy="753500"/>
          </a:xfrm>
          <a:prstGeom prst="rect">
            <a:avLst/>
          </a:prstGeom>
        </p:spPr>
      </p:pic>
      <p:sp>
        <p:nvSpPr>
          <p:cNvPr id="16" name="CuadroTexto 15">
            <a:extLst>
              <a:ext uri="{FF2B5EF4-FFF2-40B4-BE49-F238E27FC236}">
                <a16:creationId xmlns:a16="http://schemas.microsoft.com/office/drawing/2014/main" id="{0BB7E03C-2CCC-3AB3-1AEC-DABA75593662}"/>
              </a:ext>
            </a:extLst>
          </p:cNvPr>
          <p:cNvSpPr txBox="1"/>
          <p:nvPr/>
        </p:nvSpPr>
        <p:spPr>
          <a:xfrm>
            <a:off x="145213" y="5182930"/>
            <a:ext cx="2628656" cy="309637"/>
          </a:xfrm>
          <a:prstGeom prst="rect">
            <a:avLst/>
          </a:prstGeom>
          <a:noFill/>
        </p:spPr>
        <p:txBody>
          <a:bodyPr wrap="square">
            <a:spAutoFit/>
          </a:bodyPr>
          <a:lstStyle/>
          <a:p>
            <a:pPr lvl="0">
              <a:lnSpc>
                <a:spcPct val="107000"/>
              </a:lnSpc>
              <a:spcAft>
                <a:spcPts val="800"/>
              </a:spcAft>
            </a:pPr>
            <a:r>
              <a:rPr lang="es-ES" sz="1400" kern="100" dirty="0" err="1">
                <a:effectLst/>
                <a:ea typeface="Aptos" panose="020B0004020202020204" pitchFamily="34" charset="0"/>
                <a:cs typeface="Times New Roman" panose="02020603050405020304" pitchFamily="18" charset="0"/>
              </a:rPr>
              <a:t>instanciaAuxiliar</a:t>
            </a:r>
            <a:r>
              <a:rPr lang="es-ES" sz="1400" kern="100" dirty="0">
                <a:effectLst/>
                <a:ea typeface="Aptos" panose="020B0004020202020204" pitchFamily="34" charset="0"/>
                <a:cs typeface="Times New Roman" panose="02020603050405020304" pitchFamily="18" charset="0"/>
              </a:rPr>
              <a:t> </a:t>
            </a:r>
          </a:p>
        </p:txBody>
      </p:sp>
      <p:pic>
        <p:nvPicPr>
          <p:cNvPr id="20" name="Imagen 19">
            <a:extLst>
              <a:ext uri="{FF2B5EF4-FFF2-40B4-BE49-F238E27FC236}">
                <a16:creationId xmlns:a16="http://schemas.microsoft.com/office/drawing/2014/main" id="{0E35D6AF-6086-CDE7-665A-9B2B237925E2}"/>
              </a:ext>
            </a:extLst>
          </p:cNvPr>
          <p:cNvPicPr>
            <a:picLocks noChangeAspect="1"/>
          </p:cNvPicPr>
          <p:nvPr/>
        </p:nvPicPr>
        <p:blipFill>
          <a:blip r:embed="rId4"/>
          <a:stretch>
            <a:fillRect/>
          </a:stretch>
        </p:blipFill>
        <p:spPr>
          <a:xfrm>
            <a:off x="6294112" y="3000877"/>
            <a:ext cx="5392832" cy="3405822"/>
          </a:xfrm>
          <a:prstGeom prst="rect">
            <a:avLst/>
          </a:prstGeom>
        </p:spPr>
      </p:pic>
      <p:sp>
        <p:nvSpPr>
          <p:cNvPr id="22" name="CuadroTexto 21">
            <a:extLst>
              <a:ext uri="{FF2B5EF4-FFF2-40B4-BE49-F238E27FC236}">
                <a16:creationId xmlns:a16="http://schemas.microsoft.com/office/drawing/2014/main" id="{942F8F57-BEA7-C04A-5310-39AA00BB73C8}"/>
              </a:ext>
            </a:extLst>
          </p:cNvPr>
          <p:cNvSpPr txBox="1"/>
          <p:nvPr/>
        </p:nvSpPr>
        <p:spPr>
          <a:xfrm>
            <a:off x="6461264" y="2625282"/>
            <a:ext cx="4021890" cy="309637"/>
          </a:xfrm>
          <a:prstGeom prst="rect">
            <a:avLst/>
          </a:prstGeom>
          <a:noFill/>
        </p:spPr>
        <p:txBody>
          <a:bodyPr wrap="square">
            <a:spAutoFit/>
          </a:bodyPr>
          <a:lstStyle/>
          <a:p>
            <a:pPr lvl="0">
              <a:lnSpc>
                <a:spcPct val="107000"/>
              </a:lnSpc>
              <a:spcAft>
                <a:spcPts val="800"/>
              </a:spcAft>
            </a:pPr>
            <a:r>
              <a:rPr lang="es-ES" sz="1400" kern="100" dirty="0">
                <a:effectLst/>
                <a:ea typeface="Aptos" panose="020B0004020202020204" pitchFamily="34" charset="0"/>
                <a:cs typeface="Times New Roman" panose="02020603050405020304" pitchFamily="18" charset="0"/>
              </a:rPr>
              <a:t>Acceso desde </a:t>
            </a:r>
            <a:r>
              <a:rPr lang="es-ES" sz="1400" kern="100" dirty="0" err="1">
                <a:effectLst/>
                <a:ea typeface="Aptos" panose="020B0004020202020204" pitchFamily="34" charset="0"/>
                <a:cs typeface="Times New Roman" panose="02020603050405020304" pitchFamily="18" charset="0"/>
              </a:rPr>
              <a:t>instanciaAuxiliar</a:t>
            </a:r>
            <a:r>
              <a:rPr lang="es-ES" sz="1400" kern="100" dirty="0">
                <a:effectLst/>
                <a:ea typeface="Aptos" panose="020B0004020202020204" pitchFamily="34" charset="0"/>
                <a:cs typeface="Times New Roman" panose="02020603050405020304" pitchFamily="18" charset="0"/>
              </a:rPr>
              <a:t> a ServidorWeb1 </a:t>
            </a:r>
          </a:p>
        </p:txBody>
      </p:sp>
      <p:sp>
        <p:nvSpPr>
          <p:cNvPr id="24" name="CuadroTexto 23">
            <a:extLst>
              <a:ext uri="{FF2B5EF4-FFF2-40B4-BE49-F238E27FC236}">
                <a16:creationId xmlns:a16="http://schemas.microsoft.com/office/drawing/2014/main" id="{1BD7715D-5CBE-6F64-2B75-9FF242ED4B6F}"/>
              </a:ext>
            </a:extLst>
          </p:cNvPr>
          <p:cNvSpPr txBox="1"/>
          <p:nvPr/>
        </p:nvSpPr>
        <p:spPr>
          <a:xfrm>
            <a:off x="8888652" y="4386868"/>
            <a:ext cx="2839244" cy="309637"/>
          </a:xfrm>
          <a:prstGeom prst="rect">
            <a:avLst/>
          </a:prstGeom>
          <a:noFill/>
        </p:spPr>
        <p:txBody>
          <a:bodyPr wrap="square">
            <a:spAutoFit/>
          </a:bodyPr>
          <a:lstStyle/>
          <a:p>
            <a:pPr lvl="0">
              <a:lnSpc>
                <a:spcPct val="107000"/>
              </a:lnSpc>
              <a:spcAft>
                <a:spcPts val="800"/>
              </a:spcAft>
            </a:pPr>
            <a:r>
              <a:rPr lang="es-ES" sz="1400" kern="100" dirty="0">
                <a:solidFill>
                  <a:srgbClr val="FF0000"/>
                </a:solidFill>
                <a:ea typeface="Aptos" panose="020B0004020202020204" pitchFamily="34" charset="0"/>
                <a:cs typeface="Times New Roman" panose="02020603050405020304" pitchFamily="18" charset="0"/>
              </a:rPr>
              <a:t>Hay que darle permisos a la clave</a:t>
            </a:r>
            <a:endParaRPr lang="es-ES" sz="1400" kern="100" dirty="0">
              <a:solidFill>
                <a:srgbClr val="FF0000"/>
              </a:solidFill>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91251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2. </a:t>
            </a:r>
            <a:r>
              <a:rPr lang="es-ES" sz="2800" dirty="0">
                <a:solidFill>
                  <a:schemeClr val="tx1"/>
                </a:solidFill>
              </a:rPr>
              <a:t>Balanceador de Carga ELB (</a:t>
            </a:r>
            <a:r>
              <a:rPr lang="es-ES" sz="2800" dirty="0" err="1">
                <a:solidFill>
                  <a:schemeClr val="tx1"/>
                </a:solidFill>
              </a:rPr>
              <a:t>Elastic</a:t>
            </a:r>
            <a:r>
              <a:rPr lang="es-ES" sz="2800" dirty="0">
                <a:solidFill>
                  <a:schemeClr val="tx1"/>
                </a:solidFill>
              </a:rPr>
              <a:t> Load </a:t>
            </a:r>
            <a:r>
              <a:rPr lang="es-ES" sz="2800" dirty="0" err="1">
                <a:solidFill>
                  <a:schemeClr val="tx1"/>
                </a:solidFill>
              </a:rPr>
              <a:t>Balancer</a:t>
            </a:r>
            <a:r>
              <a:rPr lang="es-ES" sz="2800" dirty="0">
                <a:solidFill>
                  <a:schemeClr val="tx1"/>
                </a:solidFill>
              </a:rPr>
              <a:t>)</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52</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2.6 Terminación de Instancias y Recursos Asociados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540148"/>
          </a:xfrm>
          <a:prstGeom prst="rect">
            <a:avLst/>
          </a:prstGeom>
          <a:noFill/>
        </p:spPr>
        <p:txBody>
          <a:bodyPr wrap="square">
            <a:spAutoFit/>
          </a:bodyPr>
          <a:lstStyle/>
          <a:p>
            <a:pPr lvl="0">
              <a:lnSpc>
                <a:spcPct val="107000"/>
              </a:lnSpc>
              <a:spcAft>
                <a:spcPts val="800"/>
              </a:spcAft>
            </a:pPr>
            <a:r>
              <a:rPr lang="es-ES" sz="1400" dirty="0"/>
              <a:t>Terminar la ejecución de las instancias (ServidorWeb1, ServidorWeb2) y eliminar la dirección IP elástica, el balanceador y el grupo de destinatarios.</a:t>
            </a:r>
            <a:endParaRPr lang="es-ES" sz="1400" kern="100" dirty="0">
              <a:effectLst/>
              <a:ea typeface="Aptos" panose="020B000402020202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F23CADD0-BCD1-64E2-1EB1-7EE1FBF55FD0}"/>
              </a:ext>
            </a:extLst>
          </p:cNvPr>
          <p:cNvPicPr>
            <a:picLocks noChangeAspect="1"/>
          </p:cNvPicPr>
          <p:nvPr/>
        </p:nvPicPr>
        <p:blipFill>
          <a:blip r:embed="rId2"/>
          <a:stretch>
            <a:fillRect/>
          </a:stretch>
        </p:blipFill>
        <p:spPr>
          <a:xfrm>
            <a:off x="0" y="2707071"/>
            <a:ext cx="12192000" cy="1443858"/>
          </a:xfrm>
          <a:prstGeom prst="rect">
            <a:avLst/>
          </a:prstGeom>
        </p:spPr>
      </p:pic>
      <p:pic>
        <p:nvPicPr>
          <p:cNvPr id="10" name="Imagen 9">
            <a:extLst>
              <a:ext uri="{FF2B5EF4-FFF2-40B4-BE49-F238E27FC236}">
                <a16:creationId xmlns:a16="http://schemas.microsoft.com/office/drawing/2014/main" id="{1D2DCF63-3558-EC20-F774-5FE14A3FA472}"/>
              </a:ext>
            </a:extLst>
          </p:cNvPr>
          <p:cNvPicPr>
            <a:picLocks noChangeAspect="1"/>
          </p:cNvPicPr>
          <p:nvPr/>
        </p:nvPicPr>
        <p:blipFill rotWithShape="1">
          <a:blip r:embed="rId3"/>
          <a:srcRect b="30004"/>
          <a:stretch/>
        </p:blipFill>
        <p:spPr>
          <a:xfrm>
            <a:off x="86265" y="5031695"/>
            <a:ext cx="5670430" cy="1251554"/>
          </a:xfrm>
          <a:prstGeom prst="rect">
            <a:avLst/>
          </a:prstGeom>
        </p:spPr>
      </p:pic>
      <p:pic>
        <p:nvPicPr>
          <p:cNvPr id="17" name="Imagen 16">
            <a:extLst>
              <a:ext uri="{FF2B5EF4-FFF2-40B4-BE49-F238E27FC236}">
                <a16:creationId xmlns:a16="http://schemas.microsoft.com/office/drawing/2014/main" id="{CF6C9ECD-E770-BD01-B4AD-85782EAC51FB}"/>
              </a:ext>
            </a:extLst>
          </p:cNvPr>
          <p:cNvPicPr>
            <a:picLocks noChangeAspect="1"/>
          </p:cNvPicPr>
          <p:nvPr/>
        </p:nvPicPr>
        <p:blipFill>
          <a:blip r:embed="rId4"/>
          <a:stretch>
            <a:fillRect/>
          </a:stretch>
        </p:blipFill>
        <p:spPr>
          <a:xfrm>
            <a:off x="0" y="4432239"/>
            <a:ext cx="12192000" cy="526356"/>
          </a:xfrm>
          <a:prstGeom prst="rect">
            <a:avLst/>
          </a:prstGeom>
        </p:spPr>
      </p:pic>
      <p:pic>
        <p:nvPicPr>
          <p:cNvPr id="19" name="Imagen 18">
            <a:extLst>
              <a:ext uri="{FF2B5EF4-FFF2-40B4-BE49-F238E27FC236}">
                <a16:creationId xmlns:a16="http://schemas.microsoft.com/office/drawing/2014/main" id="{C92222BE-33D3-9E60-0184-7D3B0D209D13}"/>
              </a:ext>
            </a:extLst>
          </p:cNvPr>
          <p:cNvPicPr>
            <a:picLocks noChangeAspect="1"/>
          </p:cNvPicPr>
          <p:nvPr/>
        </p:nvPicPr>
        <p:blipFill rotWithShape="1">
          <a:blip r:embed="rId5"/>
          <a:srcRect l="1557"/>
          <a:stretch/>
        </p:blipFill>
        <p:spPr>
          <a:xfrm>
            <a:off x="6315385" y="5104796"/>
            <a:ext cx="5128079" cy="1251554"/>
          </a:xfrm>
          <a:prstGeom prst="rect">
            <a:avLst/>
          </a:prstGeom>
        </p:spPr>
      </p:pic>
    </p:spTree>
    <p:extLst>
      <p:ext uri="{BB962C8B-B14F-4D97-AF65-F5344CB8AC3E}">
        <p14:creationId xmlns:p14="http://schemas.microsoft.com/office/powerpoint/2010/main" val="2647022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D2C68-B93E-35CD-8477-FB7944F5C35D}"/>
              </a:ext>
            </a:extLst>
          </p:cNvPr>
          <p:cNvSpPr>
            <a:spLocks noGrp="1"/>
          </p:cNvSpPr>
          <p:nvPr>
            <p:ph type="title"/>
          </p:nvPr>
        </p:nvSpPr>
        <p:spPr/>
        <p:txBody>
          <a:bodyPr/>
          <a:lstStyle/>
          <a:p>
            <a:r>
              <a:rPr lang="es-ES" dirty="0"/>
              <a:t>índice</a:t>
            </a:r>
          </a:p>
        </p:txBody>
      </p:sp>
      <p:sp>
        <p:nvSpPr>
          <p:cNvPr id="27" name="Marcador de fecha 26">
            <a:extLst>
              <a:ext uri="{FF2B5EF4-FFF2-40B4-BE49-F238E27FC236}">
                <a16:creationId xmlns:a16="http://schemas.microsoft.com/office/drawing/2014/main" id="{FADD3258-0CC8-981D-3A28-A272DDB3EF65}"/>
              </a:ext>
            </a:extLst>
          </p:cNvPr>
          <p:cNvSpPr>
            <a:spLocks noGrp="1"/>
          </p:cNvSpPr>
          <p:nvPr>
            <p:ph type="dt" sz="half" idx="10"/>
          </p:nvPr>
        </p:nvSpPr>
        <p:spPr/>
        <p:txBody>
          <a:bodyPr/>
          <a:lstStyle/>
          <a:p>
            <a:pPr rtl="0"/>
            <a:r>
              <a:rPr lang="es-ES" noProof="0" dirty="0"/>
              <a:t>2024</a:t>
            </a:r>
          </a:p>
        </p:txBody>
      </p:sp>
      <p:sp>
        <p:nvSpPr>
          <p:cNvPr id="28" name="Marcador de pie de página 27">
            <a:extLst>
              <a:ext uri="{FF2B5EF4-FFF2-40B4-BE49-F238E27FC236}">
                <a16:creationId xmlns:a16="http://schemas.microsoft.com/office/drawing/2014/main" id="{21570618-2BC2-E0D3-D81A-AA1F2599791C}"/>
              </a:ext>
            </a:extLst>
          </p:cNvPr>
          <p:cNvSpPr>
            <a:spLocks noGrp="1"/>
          </p:cNvSpPr>
          <p:nvPr>
            <p:ph type="ftr" sz="quarter" idx="11"/>
          </p:nvPr>
        </p:nvSpPr>
        <p:spPr/>
        <p:txBody>
          <a:bodyPr/>
          <a:lstStyle/>
          <a:p>
            <a:pPr rtl="0"/>
            <a:r>
              <a:rPr lang="es-ES" noProof="0" dirty="0"/>
              <a:t>P</a:t>
            </a:r>
            <a:r>
              <a:rPr lang="es-ES" dirty="0" err="1"/>
              <a:t>ráctica</a:t>
            </a:r>
            <a:r>
              <a:rPr lang="es-ES" dirty="0"/>
              <a:t> 6 – Paloma Pérez de Madrid</a:t>
            </a:r>
            <a:endParaRPr lang="es-ES" noProof="0" dirty="0"/>
          </a:p>
        </p:txBody>
      </p:sp>
      <p:sp>
        <p:nvSpPr>
          <p:cNvPr id="29" name="Marcador de número de diapositiva 28">
            <a:extLst>
              <a:ext uri="{FF2B5EF4-FFF2-40B4-BE49-F238E27FC236}">
                <a16:creationId xmlns:a16="http://schemas.microsoft.com/office/drawing/2014/main" id="{E0A0DD0F-65BD-3B0E-03D5-D6B193E46F0A}"/>
              </a:ext>
            </a:extLst>
          </p:cNvPr>
          <p:cNvSpPr>
            <a:spLocks noGrp="1"/>
          </p:cNvSpPr>
          <p:nvPr>
            <p:ph type="sldNum" sz="quarter" idx="12"/>
          </p:nvPr>
        </p:nvSpPr>
        <p:spPr/>
        <p:txBody>
          <a:bodyPr/>
          <a:lstStyle/>
          <a:p>
            <a:pPr rtl="0"/>
            <a:fld id="{B5CEABB6-07DC-46E8-9B57-56EC44A396E5}" type="slidenum">
              <a:rPr lang="es-ES" noProof="0" smtClean="0"/>
              <a:t>53</a:t>
            </a:fld>
            <a:endParaRPr lang="es-ES" noProof="0"/>
          </a:p>
        </p:txBody>
      </p:sp>
      <p:sp>
        <p:nvSpPr>
          <p:cNvPr id="30" name="CuadroTexto 29">
            <a:extLst>
              <a:ext uri="{FF2B5EF4-FFF2-40B4-BE49-F238E27FC236}">
                <a16:creationId xmlns:a16="http://schemas.microsoft.com/office/drawing/2014/main" id="{3A56E9CF-11ED-EF97-ED88-97AE62D2E908}"/>
              </a:ext>
            </a:extLst>
          </p:cNvPr>
          <p:cNvSpPr txBox="1"/>
          <p:nvPr/>
        </p:nvSpPr>
        <p:spPr>
          <a:xfrm>
            <a:off x="405270" y="2217740"/>
            <a:ext cx="5781135" cy="3754874"/>
          </a:xfrm>
          <a:prstGeom prst="rect">
            <a:avLst/>
          </a:prstGeom>
          <a:noFill/>
        </p:spPr>
        <p:txBody>
          <a:bodyPr wrap="square">
            <a:spAutoFit/>
          </a:bodyPr>
          <a:lstStyle/>
          <a:p>
            <a:r>
              <a:rPr lang="es-ES" sz="1400" dirty="0">
                <a:solidFill>
                  <a:schemeClr val="bg1"/>
                </a:solidFill>
              </a:rPr>
              <a:t>1. Ejecución de Instancias EC2</a:t>
            </a:r>
          </a:p>
          <a:p>
            <a:r>
              <a:rPr lang="es-ES" sz="1400" dirty="0">
                <a:solidFill>
                  <a:schemeClr val="bg1"/>
                </a:solidFill>
              </a:rPr>
              <a:t>   1.1 Acceso a la Consola y Creación de Claves</a:t>
            </a:r>
          </a:p>
          <a:p>
            <a:r>
              <a:rPr lang="es-ES" sz="1400" dirty="0">
                <a:solidFill>
                  <a:schemeClr val="bg1"/>
                </a:solidFill>
              </a:rPr>
              <a:t>   1.2 Creación de Grupo de Seguridad</a:t>
            </a:r>
          </a:p>
          <a:p>
            <a:r>
              <a:rPr lang="es-ES" sz="1400" dirty="0">
                <a:solidFill>
                  <a:schemeClr val="bg1"/>
                </a:solidFill>
              </a:rPr>
              <a:t>   1.3 Comprobación de VPC y Subredes</a:t>
            </a:r>
          </a:p>
          <a:p>
            <a:r>
              <a:rPr lang="es-ES" sz="1400" dirty="0">
                <a:solidFill>
                  <a:schemeClr val="bg1"/>
                </a:solidFill>
              </a:rPr>
              <a:t>   1.4 Lanzamiento de Instancia </a:t>
            </a:r>
            <a:r>
              <a:rPr lang="es-ES" sz="1400" dirty="0" err="1">
                <a:solidFill>
                  <a:schemeClr val="bg1"/>
                </a:solidFill>
              </a:rPr>
              <a:t>PruebasWeb</a:t>
            </a:r>
            <a:endParaRPr lang="es-ES" sz="1400" dirty="0">
              <a:solidFill>
                <a:schemeClr val="bg1"/>
              </a:solidFill>
            </a:endParaRPr>
          </a:p>
          <a:p>
            <a:r>
              <a:rPr lang="es-ES" sz="1400" dirty="0">
                <a:solidFill>
                  <a:schemeClr val="bg1"/>
                </a:solidFill>
              </a:rPr>
              <a:t>   1.5 Configuración de la Instancia y Tareas de Mantenimiento</a:t>
            </a:r>
          </a:p>
          <a:p>
            <a:r>
              <a:rPr lang="es-ES" sz="1400" dirty="0">
                <a:solidFill>
                  <a:schemeClr val="bg1"/>
                </a:solidFill>
              </a:rPr>
              <a:t>   1.6 Efecto de Reinicio y Detención de la Instancia</a:t>
            </a:r>
          </a:p>
          <a:p>
            <a:r>
              <a:rPr lang="es-ES" sz="1400" dirty="0">
                <a:solidFill>
                  <a:schemeClr val="bg1"/>
                </a:solidFill>
              </a:rPr>
              <a:t>   1.7 Generación de Imagen de la Instancia</a:t>
            </a:r>
          </a:p>
          <a:p>
            <a:r>
              <a:rPr lang="es-ES" sz="1400" dirty="0">
                <a:solidFill>
                  <a:schemeClr val="bg1"/>
                </a:solidFill>
              </a:rPr>
              <a:t>   1.8 Terminación de la Instancia</a:t>
            </a:r>
          </a:p>
          <a:p>
            <a:endParaRPr lang="es-ES" sz="1400" dirty="0">
              <a:solidFill>
                <a:schemeClr val="bg1"/>
              </a:solidFill>
            </a:endParaRPr>
          </a:p>
          <a:p>
            <a:r>
              <a:rPr lang="es-ES" sz="1400" dirty="0">
                <a:solidFill>
                  <a:schemeClr val="bg1"/>
                </a:solidFill>
              </a:rPr>
              <a:t>2. Balanceador de Carga ELB (</a:t>
            </a:r>
            <a:r>
              <a:rPr lang="es-ES" sz="1400" dirty="0" err="1">
                <a:solidFill>
                  <a:schemeClr val="bg1"/>
                </a:solidFill>
              </a:rPr>
              <a:t>Elastic</a:t>
            </a:r>
            <a:r>
              <a:rPr lang="es-ES" sz="1400" dirty="0">
                <a:solidFill>
                  <a:schemeClr val="bg1"/>
                </a:solidFill>
              </a:rPr>
              <a:t> Load </a:t>
            </a:r>
            <a:r>
              <a:rPr lang="es-ES" sz="1400" dirty="0" err="1">
                <a:solidFill>
                  <a:schemeClr val="bg1"/>
                </a:solidFill>
              </a:rPr>
              <a:t>Balancer</a:t>
            </a:r>
            <a:r>
              <a:rPr lang="es-ES" sz="1400" dirty="0">
                <a:solidFill>
                  <a:schemeClr val="bg1"/>
                </a:solidFill>
              </a:rPr>
              <a:t>)</a:t>
            </a:r>
          </a:p>
          <a:p>
            <a:r>
              <a:rPr lang="es-ES" sz="1400" dirty="0">
                <a:solidFill>
                  <a:schemeClr val="bg1"/>
                </a:solidFill>
              </a:rPr>
              <a:t>   2.1 Lanzamiento de Instancias y Creación de Grupo de Seguridad</a:t>
            </a:r>
          </a:p>
          <a:p>
            <a:r>
              <a:rPr lang="es-ES" sz="1400" dirty="0">
                <a:solidFill>
                  <a:schemeClr val="bg1"/>
                </a:solidFill>
              </a:rPr>
              <a:t>   2.2 Creación de Grupo de Destinatarios</a:t>
            </a:r>
          </a:p>
          <a:p>
            <a:r>
              <a:rPr lang="es-ES" sz="1400" dirty="0">
                <a:solidFill>
                  <a:schemeClr val="bg1"/>
                </a:solidFill>
              </a:rPr>
              <a:t>   2.3 Creación de Balanceador de Carga</a:t>
            </a:r>
          </a:p>
          <a:p>
            <a:r>
              <a:rPr lang="es-ES" sz="1400" dirty="0">
                <a:solidFill>
                  <a:schemeClr val="bg1"/>
                </a:solidFill>
              </a:rPr>
              <a:t>   2.4 Pruebas de Acceso y Balanceo</a:t>
            </a:r>
          </a:p>
          <a:p>
            <a:r>
              <a:rPr lang="es-ES" sz="1400" dirty="0">
                <a:solidFill>
                  <a:schemeClr val="bg1"/>
                </a:solidFill>
              </a:rPr>
              <a:t>   2.5 Acceso por SSH a Instancias Internas</a:t>
            </a:r>
          </a:p>
          <a:p>
            <a:r>
              <a:rPr lang="es-ES" sz="1400" dirty="0">
                <a:solidFill>
                  <a:schemeClr val="bg1"/>
                </a:solidFill>
              </a:rPr>
              <a:t>   2.6 Terminación de Instancias y Recursos Asociados</a:t>
            </a:r>
          </a:p>
        </p:txBody>
      </p:sp>
      <p:sp>
        <p:nvSpPr>
          <p:cNvPr id="31" name="CuadroTexto 30">
            <a:extLst>
              <a:ext uri="{FF2B5EF4-FFF2-40B4-BE49-F238E27FC236}">
                <a16:creationId xmlns:a16="http://schemas.microsoft.com/office/drawing/2014/main" id="{876C1640-1C62-5FAE-798B-4CF4FA1C4145}"/>
              </a:ext>
            </a:extLst>
          </p:cNvPr>
          <p:cNvSpPr txBox="1"/>
          <p:nvPr/>
        </p:nvSpPr>
        <p:spPr>
          <a:xfrm>
            <a:off x="6005595" y="2175566"/>
            <a:ext cx="5781135" cy="3970318"/>
          </a:xfrm>
          <a:prstGeom prst="rect">
            <a:avLst/>
          </a:prstGeom>
          <a:noFill/>
        </p:spPr>
        <p:txBody>
          <a:bodyPr wrap="square">
            <a:spAutoFit/>
          </a:bodyPr>
          <a:lstStyle/>
          <a:p>
            <a:r>
              <a:rPr lang="es-ES" sz="1400" dirty="0">
                <a:solidFill>
                  <a:schemeClr val="bg1"/>
                </a:solidFill>
              </a:rPr>
              <a:t>3. </a:t>
            </a:r>
            <a:r>
              <a:rPr lang="es-ES" sz="1400" b="1" dirty="0">
                <a:solidFill>
                  <a:schemeClr val="bg1"/>
                </a:solidFill>
              </a:rPr>
              <a:t>Subredes Públicas/Privadas y NAT Gateway</a:t>
            </a:r>
          </a:p>
          <a:p>
            <a:r>
              <a:rPr lang="es-ES" sz="1400" dirty="0">
                <a:solidFill>
                  <a:schemeClr val="bg1"/>
                </a:solidFill>
              </a:rPr>
              <a:t>   3.1 Creación de Subredes y Lanzamiento de Instancias</a:t>
            </a:r>
          </a:p>
          <a:p>
            <a:r>
              <a:rPr lang="es-ES" sz="1400" dirty="0">
                <a:solidFill>
                  <a:schemeClr val="bg1"/>
                </a:solidFill>
              </a:rPr>
              <a:t>   3.2 Configuración de NAT Gateway y Tablas de Rutas</a:t>
            </a:r>
          </a:p>
          <a:p>
            <a:r>
              <a:rPr lang="es-ES" sz="1400" dirty="0">
                <a:solidFill>
                  <a:schemeClr val="bg1"/>
                </a:solidFill>
              </a:rPr>
              <a:t>   3.3 Configuración de Network </a:t>
            </a:r>
            <a:r>
              <a:rPr lang="es-ES" sz="1400" dirty="0" err="1">
                <a:solidFill>
                  <a:schemeClr val="bg1"/>
                </a:solidFill>
              </a:rPr>
              <a:t>ACLs</a:t>
            </a:r>
            <a:endParaRPr lang="es-ES" sz="1400" dirty="0">
              <a:solidFill>
                <a:schemeClr val="bg1"/>
              </a:solidFill>
            </a:endParaRPr>
          </a:p>
          <a:p>
            <a:r>
              <a:rPr lang="es-ES" sz="1400" dirty="0">
                <a:solidFill>
                  <a:schemeClr val="bg1"/>
                </a:solidFill>
              </a:rPr>
              <a:t>   3.4 Terminación de Instancias, NAT Gateway y Recursos Asociados</a:t>
            </a:r>
          </a:p>
          <a:p>
            <a:endParaRPr lang="es-ES" sz="1400" dirty="0">
              <a:solidFill>
                <a:schemeClr val="bg1"/>
              </a:solidFill>
            </a:endParaRPr>
          </a:p>
          <a:p>
            <a:r>
              <a:rPr lang="es-ES" sz="1400" dirty="0">
                <a:solidFill>
                  <a:schemeClr val="bg1"/>
                </a:solidFill>
              </a:rPr>
              <a:t>4. Almacenamiento S3</a:t>
            </a:r>
          </a:p>
          <a:p>
            <a:r>
              <a:rPr lang="es-ES" sz="1400" dirty="0">
                <a:solidFill>
                  <a:schemeClr val="bg1"/>
                </a:solidFill>
              </a:rPr>
              <a:t>   4.1 Creación de </a:t>
            </a:r>
            <a:r>
              <a:rPr lang="es-ES" sz="1400" dirty="0" err="1">
                <a:solidFill>
                  <a:schemeClr val="bg1"/>
                </a:solidFill>
              </a:rPr>
              <a:t>Bucket</a:t>
            </a:r>
            <a:r>
              <a:rPr lang="es-ES" sz="1400" dirty="0">
                <a:solidFill>
                  <a:schemeClr val="bg1"/>
                </a:solidFill>
              </a:rPr>
              <a:t> S3 y Subida de Archivos</a:t>
            </a:r>
          </a:p>
          <a:p>
            <a:r>
              <a:rPr lang="es-ES" sz="1400" dirty="0">
                <a:solidFill>
                  <a:schemeClr val="bg1"/>
                </a:solidFill>
              </a:rPr>
              <a:t>   4.2 Configuración para Hosting Web Estático</a:t>
            </a:r>
          </a:p>
          <a:p>
            <a:r>
              <a:rPr lang="es-ES" sz="1400" dirty="0">
                <a:solidFill>
                  <a:schemeClr val="bg1"/>
                </a:solidFill>
              </a:rPr>
              <a:t>   4.3 Pruebas de Acceso y Descarga de Archivos</a:t>
            </a:r>
          </a:p>
          <a:p>
            <a:r>
              <a:rPr lang="es-ES" sz="1400" dirty="0">
                <a:solidFill>
                  <a:schemeClr val="bg1"/>
                </a:solidFill>
              </a:rPr>
              <a:t>   4.4 Eliminación del </a:t>
            </a:r>
            <a:r>
              <a:rPr lang="es-ES" sz="1400" dirty="0" err="1">
                <a:solidFill>
                  <a:schemeClr val="bg1"/>
                </a:solidFill>
              </a:rPr>
              <a:t>Bucket</a:t>
            </a:r>
            <a:endParaRPr lang="es-ES" sz="1400" dirty="0">
              <a:solidFill>
                <a:schemeClr val="bg1"/>
              </a:solidFill>
            </a:endParaRPr>
          </a:p>
          <a:p>
            <a:endParaRPr lang="es-ES" sz="1400" dirty="0">
              <a:solidFill>
                <a:schemeClr val="bg1"/>
              </a:solidFill>
            </a:endParaRPr>
          </a:p>
          <a:p>
            <a:r>
              <a:rPr lang="es-ES" sz="1400" dirty="0">
                <a:solidFill>
                  <a:schemeClr val="bg1"/>
                </a:solidFill>
              </a:rPr>
              <a:t>5. </a:t>
            </a:r>
            <a:r>
              <a:rPr lang="es-ES" sz="1400" dirty="0" err="1">
                <a:solidFill>
                  <a:schemeClr val="bg1"/>
                </a:solidFill>
              </a:rPr>
              <a:t>Autoescalado</a:t>
            </a:r>
            <a:r>
              <a:rPr lang="es-ES" sz="1400" dirty="0">
                <a:solidFill>
                  <a:schemeClr val="bg1"/>
                </a:solidFill>
              </a:rPr>
              <a:t> para Aplicaciones Web</a:t>
            </a:r>
          </a:p>
          <a:p>
            <a:r>
              <a:rPr lang="es-ES" sz="1400" dirty="0">
                <a:solidFill>
                  <a:schemeClr val="bg1"/>
                </a:solidFill>
              </a:rPr>
              <a:t>   5.1 Creación de Grupo de Destinatarios y Balanceador</a:t>
            </a:r>
          </a:p>
          <a:p>
            <a:r>
              <a:rPr lang="es-ES" sz="1400" dirty="0">
                <a:solidFill>
                  <a:schemeClr val="bg1"/>
                </a:solidFill>
              </a:rPr>
              <a:t>   5.2 Creación de Plantilla de Lanzamiento y Grupo de </a:t>
            </a:r>
            <a:r>
              <a:rPr lang="es-ES" sz="1400" dirty="0" err="1">
                <a:solidFill>
                  <a:schemeClr val="bg1"/>
                </a:solidFill>
              </a:rPr>
              <a:t>Autoescalado</a:t>
            </a:r>
            <a:endParaRPr lang="es-ES" sz="1400" dirty="0">
              <a:solidFill>
                <a:schemeClr val="bg1"/>
              </a:solidFill>
            </a:endParaRPr>
          </a:p>
          <a:p>
            <a:r>
              <a:rPr lang="es-ES" sz="1400" dirty="0">
                <a:solidFill>
                  <a:schemeClr val="bg1"/>
                </a:solidFill>
              </a:rPr>
              <a:t>   5.3 Configuración de Escalado Automático</a:t>
            </a:r>
          </a:p>
          <a:p>
            <a:r>
              <a:rPr lang="es-ES" sz="1400" dirty="0">
                <a:solidFill>
                  <a:schemeClr val="bg1"/>
                </a:solidFill>
              </a:rPr>
              <a:t>   5.4 Pruebas de Funcionamiento del Escalado</a:t>
            </a:r>
          </a:p>
          <a:p>
            <a:r>
              <a:rPr lang="es-ES" sz="1400" dirty="0">
                <a:solidFill>
                  <a:schemeClr val="bg1"/>
                </a:solidFill>
              </a:rPr>
              <a:t>   5.5 Eliminación de Recursos de </a:t>
            </a:r>
            <a:r>
              <a:rPr lang="es-ES" sz="1400" dirty="0" err="1">
                <a:solidFill>
                  <a:schemeClr val="bg1"/>
                </a:solidFill>
              </a:rPr>
              <a:t>Autoescalado</a:t>
            </a:r>
            <a:endParaRPr lang="es-ES" sz="1400" dirty="0">
              <a:solidFill>
                <a:schemeClr val="bg1"/>
              </a:solidFill>
            </a:endParaRPr>
          </a:p>
        </p:txBody>
      </p:sp>
    </p:spTree>
    <p:extLst>
      <p:ext uri="{BB962C8B-B14F-4D97-AF65-F5344CB8AC3E}">
        <p14:creationId xmlns:p14="http://schemas.microsoft.com/office/powerpoint/2010/main" val="3373005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54</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3.1 Creación de Subredes y Lanzamiento de Instancias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916748" cy="1795300"/>
          </a:xfrm>
          <a:prstGeom prst="rect">
            <a:avLst/>
          </a:prstGeom>
          <a:noFill/>
        </p:spPr>
        <p:txBody>
          <a:bodyPr wrap="square">
            <a:spAutoFit/>
          </a:bodyPr>
          <a:lstStyle/>
          <a:p>
            <a:pPr lvl="0">
              <a:lnSpc>
                <a:spcPct val="107000"/>
              </a:lnSpc>
              <a:spcAft>
                <a:spcPts val="800"/>
              </a:spcAft>
            </a:pPr>
            <a:r>
              <a:rPr lang="es-ES" sz="1400" dirty="0"/>
              <a:t>Normalmente las instancias privadas se ubican en subredes privadas, aisladas de las subredes “publicas”, cuyos recursos pueden estar accesibles desde el exterior mediante direcciones elásticas. Todas las subredes definidas en la VPC, públicas y privadas, tendrán asociado un bloque de direcciones IP libres dentro del rango asociado a la VPC.</a:t>
            </a:r>
          </a:p>
          <a:p>
            <a:pPr lvl="0">
              <a:lnSpc>
                <a:spcPct val="107000"/>
              </a:lnSpc>
              <a:spcAft>
                <a:spcPts val="800"/>
              </a:spcAft>
            </a:pPr>
            <a:r>
              <a:rPr lang="es-ES" sz="1400" dirty="0"/>
              <a:t>Crear en primer lugar una nueva subred con direccionamiento /24 (el primero disponible) en una de las zonas de disponibilidad de la región. Para ello es necesario revisar en primer lugar la asignación de direcciones a las subredes ya definidas, accediendo a la sección </a:t>
            </a:r>
            <a:r>
              <a:rPr lang="es-ES" sz="1400" dirty="0" err="1"/>
              <a:t>Subnets</a:t>
            </a:r>
            <a:r>
              <a:rPr lang="es-ES" sz="1400" dirty="0"/>
              <a:t> del panel de control de VPC. A continuación, dentro de esta sección, añadir la nueva subred en una zona de disponibilidad, con nombre Red Interna y el bloque /24 seleccionado previamente.</a:t>
            </a:r>
            <a:endParaRPr lang="es-ES" sz="1400" kern="100" dirty="0">
              <a:effectLst/>
              <a:ea typeface="Aptos" panose="020B000402020202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87CD3B3D-6AB2-7393-9410-6D7D4DFA26F5}"/>
              </a:ext>
            </a:extLst>
          </p:cNvPr>
          <p:cNvPicPr>
            <a:picLocks noChangeAspect="1"/>
          </p:cNvPicPr>
          <p:nvPr/>
        </p:nvPicPr>
        <p:blipFill>
          <a:blip r:embed="rId2"/>
          <a:stretch>
            <a:fillRect/>
          </a:stretch>
        </p:blipFill>
        <p:spPr>
          <a:xfrm>
            <a:off x="1051531" y="3943168"/>
            <a:ext cx="2180494" cy="1142689"/>
          </a:xfrm>
          <a:prstGeom prst="rect">
            <a:avLst/>
          </a:prstGeom>
        </p:spPr>
      </p:pic>
      <p:sp>
        <p:nvSpPr>
          <p:cNvPr id="11" name="CuadroTexto 10">
            <a:extLst>
              <a:ext uri="{FF2B5EF4-FFF2-40B4-BE49-F238E27FC236}">
                <a16:creationId xmlns:a16="http://schemas.microsoft.com/office/drawing/2014/main" id="{2A7632AA-3487-0471-2153-22D60788ADB0}"/>
              </a:ext>
            </a:extLst>
          </p:cNvPr>
          <p:cNvSpPr txBox="1"/>
          <p:nvPr/>
        </p:nvSpPr>
        <p:spPr>
          <a:xfrm>
            <a:off x="3232025" y="4017185"/>
            <a:ext cx="6096000" cy="2031325"/>
          </a:xfrm>
          <a:prstGeom prst="rect">
            <a:avLst/>
          </a:prstGeom>
          <a:noFill/>
        </p:spPr>
        <p:txBody>
          <a:bodyPr wrap="square">
            <a:spAutoFit/>
          </a:bodyPr>
          <a:lstStyle/>
          <a:p>
            <a:pPr algn="l"/>
            <a:r>
              <a:rPr lang="en-US" sz="1400" b="0" i="0" dirty="0" err="1">
                <a:effectLst/>
              </a:rPr>
              <a:t>Subredes</a:t>
            </a:r>
            <a:r>
              <a:rPr lang="en-US" sz="1400" b="0" i="0" dirty="0">
                <a:effectLst/>
              </a:rPr>
              <a:t> </a:t>
            </a:r>
            <a:r>
              <a:rPr lang="en-US" sz="1400" b="0" i="0" dirty="0" err="1">
                <a:effectLst/>
              </a:rPr>
              <a:t>existentes</a:t>
            </a:r>
            <a:r>
              <a:rPr lang="en-US" sz="1400" b="0" i="0" dirty="0">
                <a:effectLst/>
              </a:rPr>
              <a:t>:</a:t>
            </a:r>
          </a:p>
          <a:p>
            <a:pPr algn="l">
              <a:buFont typeface="+mj-lt"/>
              <a:buAutoNum type="arabicPeriod"/>
            </a:pPr>
            <a:r>
              <a:rPr lang="en-US" sz="1400" b="0" i="0" dirty="0" err="1">
                <a:effectLst/>
              </a:rPr>
              <a:t>Subred</a:t>
            </a:r>
            <a:r>
              <a:rPr lang="en-US" sz="1400" b="0" i="0" dirty="0">
                <a:effectLst/>
              </a:rPr>
              <a:t> </a:t>
            </a:r>
            <a:r>
              <a:rPr lang="en-US" sz="1400" b="0" i="0" dirty="0" err="1">
                <a:effectLst/>
              </a:rPr>
              <a:t>en</a:t>
            </a:r>
            <a:r>
              <a:rPr lang="en-US" sz="1400" b="0" i="0" dirty="0">
                <a:effectLst/>
              </a:rPr>
              <a:t> us-east-1d: 172.31.32.0/20</a:t>
            </a:r>
          </a:p>
          <a:p>
            <a:pPr algn="l">
              <a:buFont typeface="+mj-lt"/>
              <a:buAutoNum type="arabicPeriod"/>
            </a:pPr>
            <a:r>
              <a:rPr lang="en-US" sz="1400" b="0" i="0" dirty="0" err="1">
                <a:effectLst/>
              </a:rPr>
              <a:t>Subred</a:t>
            </a:r>
            <a:r>
              <a:rPr lang="en-US" sz="1400" b="0" i="0" dirty="0">
                <a:effectLst/>
              </a:rPr>
              <a:t> </a:t>
            </a:r>
            <a:r>
              <a:rPr lang="en-US" sz="1400" b="0" i="0" dirty="0" err="1">
                <a:effectLst/>
              </a:rPr>
              <a:t>en</a:t>
            </a:r>
            <a:r>
              <a:rPr lang="en-US" sz="1400" b="0" i="0" dirty="0">
                <a:effectLst/>
              </a:rPr>
              <a:t> us-east-1a: 172.31.0.0/20</a:t>
            </a:r>
          </a:p>
          <a:p>
            <a:pPr algn="l">
              <a:buFont typeface="+mj-lt"/>
              <a:buAutoNum type="arabicPeriod"/>
            </a:pPr>
            <a:r>
              <a:rPr lang="en-US" sz="1400" b="0" i="0" dirty="0" err="1">
                <a:effectLst/>
              </a:rPr>
              <a:t>Subred</a:t>
            </a:r>
            <a:r>
              <a:rPr lang="en-US" sz="1400" b="0" i="0" dirty="0">
                <a:effectLst/>
              </a:rPr>
              <a:t> </a:t>
            </a:r>
            <a:r>
              <a:rPr lang="en-US" sz="1400" b="0" i="0" dirty="0" err="1">
                <a:effectLst/>
              </a:rPr>
              <a:t>en</a:t>
            </a:r>
            <a:r>
              <a:rPr lang="en-US" sz="1400" b="0" i="0" dirty="0">
                <a:effectLst/>
              </a:rPr>
              <a:t> us-east-1b: 172.31.80.0/20</a:t>
            </a:r>
          </a:p>
          <a:p>
            <a:pPr algn="l">
              <a:buFont typeface="+mj-lt"/>
              <a:buAutoNum type="arabicPeriod"/>
            </a:pPr>
            <a:r>
              <a:rPr lang="en-US" sz="1400" b="0" i="0" dirty="0" err="1">
                <a:effectLst/>
              </a:rPr>
              <a:t>Subred</a:t>
            </a:r>
            <a:r>
              <a:rPr lang="en-US" sz="1400" b="0" i="0" dirty="0">
                <a:effectLst/>
              </a:rPr>
              <a:t> </a:t>
            </a:r>
            <a:r>
              <a:rPr lang="en-US" sz="1400" b="0" i="0" dirty="0" err="1">
                <a:effectLst/>
              </a:rPr>
              <a:t>en</a:t>
            </a:r>
            <a:r>
              <a:rPr lang="en-US" sz="1400" b="0" i="0" dirty="0">
                <a:effectLst/>
              </a:rPr>
              <a:t> us-east-1e: 172.31.48.0/20</a:t>
            </a:r>
          </a:p>
          <a:p>
            <a:pPr algn="l">
              <a:buFont typeface="+mj-lt"/>
              <a:buAutoNum type="arabicPeriod"/>
            </a:pPr>
            <a:r>
              <a:rPr lang="en-US" sz="1400" b="0" i="0" dirty="0" err="1">
                <a:effectLst/>
              </a:rPr>
              <a:t>Subred</a:t>
            </a:r>
            <a:r>
              <a:rPr lang="en-US" sz="1400" b="0" i="0" dirty="0">
                <a:effectLst/>
              </a:rPr>
              <a:t> </a:t>
            </a:r>
            <a:r>
              <a:rPr lang="en-US" sz="1400" b="0" i="0" dirty="0" err="1">
                <a:effectLst/>
              </a:rPr>
              <a:t>en</a:t>
            </a:r>
            <a:r>
              <a:rPr lang="en-US" sz="1400" b="0" i="0" dirty="0">
                <a:effectLst/>
              </a:rPr>
              <a:t> us-east-1c: 172.31.16.0/20</a:t>
            </a:r>
          </a:p>
          <a:p>
            <a:pPr algn="l">
              <a:buFont typeface="+mj-lt"/>
              <a:buAutoNum type="arabicPeriod"/>
            </a:pPr>
            <a:r>
              <a:rPr lang="en-US" sz="1400" b="0" i="0" dirty="0" err="1">
                <a:effectLst/>
              </a:rPr>
              <a:t>Subred</a:t>
            </a:r>
            <a:r>
              <a:rPr lang="en-US" sz="1400" b="0" i="0" dirty="0">
                <a:effectLst/>
              </a:rPr>
              <a:t> </a:t>
            </a:r>
            <a:r>
              <a:rPr lang="en-US" sz="1400" b="0" i="0" dirty="0" err="1">
                <a:effectLst/>
              </a:rPr>
              <a:t>en</a:t>
            </a:r>
            <a:r>
              <a:rPr lang="en-US" sz="1400" b="0" i="0" dirty="0">
                <a:effectLst/>
              </a:rPr>
              <a:t> us-east-1 (sin zona </a:t>
            </a:r>
            <a:r>
              <a:rPr lang="en-US" sz="1400" b="0" i="0" dirty="0" err="1">
                <a:effectLst/>
              </a:rPr>
              <a:t>especificada</a:t>
            </a:r>
            <a:r>
              <a:rPr lang="en-US" sz="1400" b="0" i="0" dirty="0">
                <a:effectLst/>
              </a:rPr>
              <a:t>): 172.31.64.0/20</a:t>
            </a:r>
          </a:p>
          <a:p>
            <a:pPr algn="l"/>
            <a:endParaRPr lang="en-US" sz="1400" dirty="0"/>
          </a:p>
          <a:p>
            <a:pPr algn="l"/>
            <a:r>
              <a:rPr lang="en-US" sz="1400" b="1" i="0" dirty="0">
                <a:effectLst/>
              </a:rPr>
              <a:t>Red Interna</a:t>
            </a:r>
            <a:r>
              <a:rPr lang="en-US" sz="1400" b="0" i="0" dirty="0">
                <a:effectLst/>
              </a:rPr>
              <a:t>: </a:t>
            </a:r>
            <a:r>
              <a:rPr lang="es-ES" sz="1400" b="0" i="0">
                <a:effectLst/>
              </a:rPr>
              <a:t>172.3.128.0/24 </a:t>
            </a:r>
            <a:r>
              <a:rPr lang="es-ES" sz="1400" b="0" i="0" dirty="0">
                <a:effectLst/>
              </a:rPr>
              <a:t>(la hemos elegido porqué está libre)</a:t>
            </a:r>
            <a:endParaRPr lang="en-US" sz="1400" b="0" i="0" dirty="0">
              <a:effectLst/>
            </a:endParaRPr>
          </a:p>
        </p:txBody>
      </p:sp>
    </p:spTree>
    <p:extLst>
      <p:ext uri="{BB962C8B-B14F-4D97-AF65-F5344CB8AC3E}">
        <p14:creationId xmlns:p14="http://schemas.microsoft.com/office/powerpoint/2010/main" val="1803023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55</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3.1 Creación de Subredes y Lanzamiento de Instancias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5148551" cy="1923219"/>
          </a:xfrm>
          <a:prstGeom prst="rect">
            <a:avLst/>
          </a:prstGeom>
          <a:noFill/>
        </p:spPr>
        <p:txBody>
          <a:bodyPr wrap="square">
            <a:spAutoFit/>
          </a:bodyPr>
          <a:lstStyle/>
          <a:p>
            <a:pPr lvl="0">
              <a:lnSpc>
                <a:spcPct val="107000"/>
              </a:lnSpc>
              <a:spcAft>
                <a:spcPts val="800"/>
              </a:spcAft>
            </a:pPr>
            <a:r>
              <a:rPr lang="es-ES" sz="1400" dirty="0"/>
              <a:t>Crear en primer lugar una nueva subred con direccionamiento /24 (el primero disponible) en una de las zonas de disponibilidad de la región. Para ello es necesario revisar en primer lugar la asignación de direcciones a las subredes ya definidas, accediendo a la sección </a:t>
            </a:r>
            <a:r>
              <a:rPr lang="es-ES" sz="1400" dirty="0" err="1"/>
              <a:t>Subnets</a:t>
            </a:r>
            <a:r>
              <a:rPr lang="es-ES" sz="1400" dirty="0"/>
              <a:t> del panel de control de VPC. A continuación, dentro de esta sección, añadir la nueva subred en una zona de disponibilidad, con nombre Red Interna y el bloque /24 seleccionado previamente.</a:t>
            </a:r>
            <a:endParaRPr lang="es-ES" sz="1400" kern="100" dirty="0">
              <a:effectLst/>
              <a:ea typeface="Aptos" panose="020B000402020202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5451FDFC-1F10-6A8E-DC88-BE31703AB77F}"/>
              </a:ext>
            </a:extLst>
          </p:cNvPr>
          <p:cNvPicPr>
            <a:picLocks noChangeAspect="1"/>
          </p:cNvPicPr>
          <p:nvPr/>
        </p:nvPicPr>
        <p:blipFill>
          <a:blip r:embed="rId2"/>
          <a:stretch>
            <a:fillRect/>
          </a:stretch>
        </p:blipFill>
        <p:spPr>
          <a:xfrm>
            <a:off x="6208588" y="1999159"/>
            <a:ext cx="5752726" cy="4091090"/>
          </a:xfrm>
          <a:prstGeom prst="rect">
            <a:avLst/>
          </a:prstGeom>
        </p:spPr>
      </p:pic>
      <p:pic>
        <p:nvPicPr>
          <p:cNvPr id="8" name="Imagen 7">
            <a:extLst>
              <a:ext uri="{FF2B5EF4-FFF2-40B4-BE49-F238E27FC236}">
                <a16:creationId xmlns:a16="http://schemas.microsoft.com/office/drawing/2014/main" id="{736691F3-477A-8F9D-7A0F-D1975B0401E6}"/>
              </a:ext>
            </a:extLst>
          </p:cNvPr>
          <p:cNvPicPr>
            <a:picLocks noChangeAspect="1"/>
          </p:cNvPicPr>
          <p:nvPr/>
        </p:nvPicPr>
        <p:blipFill>
          <a:blip r:embed="rId3"/>
          <a:stretch>
            <a:fillRect/>
          </a:stretch>
        </p:blipFill>
        <p:spPr>
          <a:xfrm>
            <a:off x="155630" y="4175504"/>
            <a:ext cx="5940370" cy="1599750"/>
          </a:xfrm>
          <a:prstGeom prst="rect">
            <a:avLst/>
          </a:prstGeom>
        </p:spPr>
      </p:pic>
    </p:spTree>
    <p:extLst>
      <p:ext uri="{BB962C8B-B14F-4D97-AF65-F5344CB8AC3E}">
        <p14:creationId xmlns:p14="http://schemas.microsoft.com/office/powerpoint/2010/main" val="2388404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56</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En la consola de administración de EC2 lanzar dos nuevas instancias Amazon Linux AMI de tipo t2.micro (</a:t>
            </a:r>
            <a:r>
              <a:rPr lang="es-ES" sz="1400" dirty="0" err="1"/>
              <a:t>ServidorPublico</a:t>
            </a:r>
            <a:r>
              <a:rPr lang="es-ES" sz="1400" dirty="0"/>
              <a:t> y </a:t>
            </a:r>
            <a:r>
              <a:rPr lang="es-ES" sz="1400" dirty="0" err="1"/>
              <a:t>ServidorPrivado</a:t>
            </a:r>
            <a:r>
              <a:rPr lang="es-ES" sz="1400" dirty="0"/>
              <a:t>), la primera ubicada en una de las subredes públicas y con dirección IP elástica asociada, y la segunda en la nueva subred y sin dirección elástica (sólo tendrá IP privada). En el grupo de seguridad permitir el acceso a los servicios SSH y HTTP. Acceder a la instancia pública por SSH y conectar desde ella a la instancia privada (es necesario contar con la clave privada </a:t>
            </a:r>
            <a:r>
              <a:rPr lang="es-ES" sz="1400" dirty="0" err="1"/>
              <a:t>ClavesPractica.pem</a:t>
            </a:r>
            <a:r>
              <a:rPr lang="es-ES" sz="1400" dirty="0"/>
              <a:t> en el cliente </a:t>
            </a:r>
            <a:r>
              <a:rPr lang="es-ES" sz="1400" dirty="0" err="1"/>
              <a:t>ssh</a:t>
            </a:r>
            <a:r>
              <a:rPr lang="es-ES" sz="1400" dirty="0"/>
              <a:t>). Comprobar que no es posible acceder al exterior desde la red privada.</a:t>
            </a:r>
            <a:endParaRPr lang="es-ES" sz="1400" kern="100" dirty="0">
              <a:effectLst/>
              <a:ea typeface="Aptos" panose="020B000402020202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15677D68-6950-68CF-0374-CD01F881DA63}"/>
              </a:ext>
            </a:extLst>
          </p:cNvPr>
          <p:cNvPicPr>
            <a:picLocks noChangeAspect="1"/>
          </p:cNvPicPr>
          <p:nvPr/>
        </p:nvPicPr>
        <p:blipFill>
          <a:blip r:embed="rId2"/>
          <a:stretch>
            <a:fillRect/>
          </a:stretch>
        </p:blipFill>
        <p:spPr>
          <a:xfrm>
            <a:off x="1019353" y="3252659"/>
            <a:ext cx="6594895" cy="3046973"/>
          </a:xfrm>
          <a:prstGeom prst="rect">
            <a:avLst/>
          </a:prstGeom>
        </p:spPr>
      </p:pic>
      <p:sp>
        <p:nvSpPr>
          <p:cNvPr id="12" name="CuadroTexto 11">
            <a:extLst>
              <a:ext uri="{FF2B5EF4-FFF2-40B4-BE49-F238E27FC236}">
                <a16:creationId xmlns:a16="http://schemas.microsoft.com/office/drawing/2014/main" id="{356F28A9-1586-3050-144E-49E40B83A286}"/>
              </a:ext>
            </a:extLst>
          </p:cNvPr>
          <p:cNvSpPr txBox="1"/>
          <p:nvPr/>
        </p:nvSpPr>
        <p:spPr>
          <a:xfrm>
            <a:off x="7942042" y="3969601"/>
            <a:ext cx="1552766" cy="309637"/>
          </a:xfrm>
          <a:prstGeom prst="rect">
            <a:avLst/>
          </a:prstGeom>
          <a:noFill/>
        </p:spPr>
        <p:txBody>
          <a:bodyPr wrap="square">
            <a:spAutoFit/>
          </a:bodyPr>
          <a:lstStyle/>
          <a:p>
            <a:pPr lvl="0">
              <a:lnSpc>
                <a:spcPct val="107000"/>
              </a:lnSpc>
              <a:spcAft>
                <a:spcPts val="800"/>
              </a:spcAft>
            </a:pPr>
            <a:r>
              <a:rPr lang="es-ES" sz="1400" dirty="0" err="1"/>
              <a:t>ServidorPublico</a:t>
            </a:r>
            <a:endParaRPr lang="es-ES" sz="1400" kern="100" dirty="0">
              <a:effectLst/>
              <a:ea typeface="Aptos" panose="020B000402020202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A975377F-DE02-E5FE-D23C-919DB1956813}"/>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3.1 Creación de Subredes y Lanzamiento de Instancias</a:t>
            </a:r>
          </a:p>
        </p:txBody>
      </p:sp>
    </p:spTree>
    <p:extLst>
      <p:ext uri="{BB962C8B-B14F-4D97-AF65-F5344CB8AC3E}">
        <p14:creationId xmlns:p14="http://schemas.microsoft.com/office/powerpoint/2010/main" val="4043109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57</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En la consola de administración de EC2 lanzar dos nuevas instancias Amazon Linux AMI de tipo t2.micro (</a:t>
            </a:r>
            <a:r>
              <a:rPr lang="es-ES" sz="1400" dirty="0" err="1"/>
              <a:t>ServidorPublico</a:t>
            </a:r>
            <a:r>
              <a:rPr lang="es-ES" sz="1400" dirty="0"/>
              <a:t> y </a:t>
            </a:r>
            <a:r>
              <a:rPr lang="es-ES" sz="1400" dirty="0" err="1"/>
              <a:t>ServidorPrivado</a:t>
            </a:r>
            <a:r>
              <a:rPr lang="es-ES" sz="1400" dirty="0"/>
              <a:t>), la primera ubicada en una de las subredes públicas y con dirección IP elástica asociada, y la segunda en la nueva subred y sin dirección elástica (sólo tendrá IP privada). En el grupo de seguridad permitir el acceso a los servicios SSH y HTTP. Acceder a la instancia pública por SSH y conectar desde ella a la instancia privada (es necesario contar con la clave privada </a:t>
            </a:r>
            <a:r>
              <a:rPr lang="es-ES" sz="1400" dirty="0" err="1"/>
              <a:t>ClavesPractica.pem</a:t>
            </a:r>
            <a:r>
              <a:rPr lang="es-ES" sz="1400" dirty="0"/>
              <a:t> en el cliente </a:t>
            </a:r>
            <a:r>
              <a:rPr lang="es-ES" sz="1400" dirty="0" err="1"/>
              <a:t>ssh</a:t>
            </a:r>
            <a:r>
              <a:rPr lang="es-ES" sz="1400" dirty="0"/>
              <a:t>). Comprobar que no es posible acceder al exterior desde la red privada.</a:t>
            </a:r>
            <a:endParaRPr lang="es-ES" sz="1400" kern="100" dirty="0">
              <a:effectLst/>
              <a:ea typeface="Aptos" panose="020B000402020202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356F28A9-1586-3050-144E-49E40B83A286}"/>
              </a:ext>
            </a:extLst>
          </p:cNvPr>
          <p:cNvSpPr txBox="1"/>
          <p:nvPr/>
        </p:nvSpPr>
        <p:spPr>
          <a:xfrm>
            <a:off x="7942042" y="3969601"/>
            <a:ext cx="1552766" cy="309637"/>
          </a:xfrm>
          <a:prstGeom prst="rect">
            <a:avLst/>
          </a:prstGeom>
          <a:noFill/>
        </p:spPr>
        <p:txBody>
          <a:bodyPr wrap="square">
            <a:spAutoFit/>
          </a:bodyPr>
          <a:lstStyle/>
          <a:p>
            <a:pPr lvl="0">
              <a:lnSpc>
                <a:spcPct val="107000"/>
              </a:lnSpc>
              <a:spcAft>
                <a:spcPts val="800"/>
              </a:spcAft>
            </a:pPr>
            <a:r>
              <a:rPr lang="es-ES" sz="1400" dirty="0" err="1"/>
              <a:t>ServidorPrivado</a:t>
            </a:r>
            <a:endParaRPr lang="es-ES" sz="1400" kern="100" dirty="0">
              <a:effectLst/>
              <a:ea typeface="Aptos" panose="020B000402020202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A45FF335-3AE3-3553-F1B3-C136FC112784}"/>
              </a:ext>
            </a:extLst>
          </p:cNvPr>
          <p:cNvPicPr>
            <a:picLocks noChangeAspect="1"/>
          </p:cNvPicPr>
          <p:nvPr/>
        </p:nvPicPr>
        <p:blipFill>
          <a:blip r:embed="rId2"/>
          <a:stretch>
            <a:fillRect/>
          </a:stretch>
        </p:blipFill>
        <p:spPr>
          <a:xfrm>
            <a:off x="974444" y="3268667"/>
            <a:ext cx="6426585" cy="3161700"/>
          </a:xfrm>
          <a:prstGeom prst="rect">
            <a:avLst/>
          </a:prstGeom>
        </p:spPr>
      </p:pic>
      <p:sp>
        <p:nvSpPr>
          <p:cNvPr id="8" name="CuadroTexto 7">
            <a:extLst>
              <a:ext uri="{FF2B5EF4-FFF2-40B4-BE49-F238E27FC236}">
                <a16:creationId xmlns:a16="http://schemas.microsoft.com/office/drawing/2014/main" id="{4951F069-747D-5CA1-2102-644AE82BECFC}"/>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3.1 Creación de Subredes y Lanzamiento de Instancias</a:t>
            </a:r>
          </a:p>
        </p:txBody>
      </p:sp>
    </p:spTree>
    <p:extLst>
      <p:ext uri="{BB962C8B-B14F-4D97-AF65-F5344CB8AC3E}">
        <p14:creationId xmlns:p14="http://schemas.microsoft.com/office/powerpoint/2010/main" val="265850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58</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En la consola de administración de EC2 lanzar dos nuevas instancias Amazon Linux AMI de tipo t2.micro (</a:t>
            </a:r>
            <a:r>
              <a:rPr lang="es-ES" sz="1400" dirty="0" err="1"/>
              <a:t>ServidorPublico</a:t>
            </a:r>
            <a:r>
              <a:rPr lang="es-ES" sz="1400" dirty="0"/>
              <a:t> y </a:t>
            </a:r>
            <a:r>
              <a:rPr lang="es-ES" sz="1400" dirty="0" err="1"/>
              <a:t>ServidorPrivado</a:t>
            </a:r>
            <a:r>
              <a:rPr lang="es-ES" sz="1400" dirty="0"/>
              <a:t>), la primera ubicada en una de las subredes públicas y con dirección IP elástica asociada, y la segunda en la nueva subred y sin dirección elástica (sólo tendrá IP privada). En el grupo de seguridad permitir el acceso a los servicios SSH y HTTP. </a:t>
            </a:r>
            <a:r>
              <a:rPr lang="es-ES" sz="1400" b="1" dirty="0"/>
              <a:t>Acceder a la instancia pública por SSH </a:t>
            </a:r>
            <a:r>
              <a:rPr lang="es-ES" sz="1400" dirty="0"/>
              <a:t>y </a:t>
            </a:r>
            <a:r>
              <a:rPr lang="es-ES" sz="1400" b="1" dirty="0"/>
              <a:t>conectar desde ella a la instancia privada </a:t>
            </a:r>
            <a:r>
              <a:rPr lang="es-ES" sz="1400" dirty="0"/>
              <a:t>(es necesario contar con la clave privada </a:t>
            </a:r>
            <a:r>
              <a:rPr lang="es-ES" sz="1400" dirty="0" err="1"/>
              <a:t>ClavesPractica.pem</a:t>
            </a:r>
            <a:r>
              <a:rPr lang="es-ES" sz="1400" dirty="0"/>
              <a:t> en el cliente </a:t>
            </a:r>
            <a:r>
              <a:rPr lang="es-ES" sz="1400" dirty="0" err="1"/>
              <a:t>ssh</a:t>
            </a:r>
            <a:r>
              <a:rPr lang="es-ES" sz="1400" dirty="0"/>
              <a:t>). Comprobar que no es posible acceder al exterior desde la red privada.</a:t>
            </a:r>
            <a:endParaRPr lang="es-ES" sz="1400" kern="100" dirty="0">
              <a:effectLst/>
              <a:ea typeface="Aptos" panose="020B000402020202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356F28A9-1586-3050-144E-49E40B83A286}"/>
              </a:ext>
            </a:extLst>
          </p:cNvPr>
          <p:cNvSpPr txBox="1"/>
          <p:nvPr/>
        </p:nvSpPr>
        <p:spPr>
          <a:xfrm>
            <a:off x="995001" y="3951296"/>
            <a:ext cx="1552766" cy="309637"/>
          </a:xfrm>
          <a:prstGeom prst="rect">
            <a:avLst/>
          </a:prstGeom>
          <a:noFill/>
        </p:spPr>
        <p:txBody>
          <a:bodyPr wrap="square">
            <a:spAutoFit/>
          </a:bodyPr>
          <a:lstStyle/>
          <a:p>
            <a:pPr lvl="0">
              <a:lnSpc>
                <a:spcPct val="107000"/>
              </a:lnSpc>
              <a:spcAft>
                <a:spcPts val="800"/>
              </a:spcAft>
            </a:pPr>
            <a:r>
              <a:rPr lang="es-ES" sz="1400" kern="100" dirty="0" err="1">
                <a:effectLst/>
                <a:ea typeface="Aptos" panose="020B0004020202020204" pitchFamily="34" charset="0"/>
                <a:cs typeface="Times New Roman" panose="02020603050405020304" pitchFamily="18" charset="0"/>
              </a:rPr>
              <a:t>Serv</a:t>
            </a:r>
            <a:r>
              <a:rPr lang="es-ES" sz="1400" kern="100" dirty="0" err="1">
                <a:ea typeface="Aptos" panose="020B0004020202020204" pitchFamily="34" charset="0"/>
                <a:cs typeface="Times New Roman" panose="02020603050405020304" pitchFamily="18" charset="0"/>
              </a:rPr>
              <a:t>idorPublico</a:t>
            </a:r>
            <a:endParaRPr lang="es-ES" sz="1400" kern="100" dirty="0">
              <a:effectLst/>
              <a:ea typeface="Aptos" panose="020B000402020202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F3722A0F-CA54-846F-2AC4-845131EAF224}"/>
              </a:ext>
            </a:extLst>
          </p:cNvPr>
          <p:cNvPicPr>
            <a:picLocks noChangeAspect="1"/>
          </p:cNvPicPr>
          <p:nvPr/>
        </p:nvPicPr>
        <p:blipFill>
          <a:blip r:embed="rId2"/>
          <a:stretch>
            <a:fillRect/>
          </a:stretch>
        </p:blipFill>
        <p:spPr>
          <a:xfrm>
            <a:off x="995001" y="3379552"/>
            <a:ext cx="2432561" cy="600300"/>
          </a:xfrm>
          <a:prstGeom prst="rect">
            <a:avLst/>
          </a:prstGeom>
        </p:spPr>
      </p:pic>
      <p:pic>
        <p:nvPicPr>
          <p:cNvPr id="10" name="Imagen 9">
            <a:extLst>
              <a:ext uri="{FF2B5EF4-FFF2-40B4-BE49-F238E27FC236}">
                <a16:creationId xmlns:a16="http://schemas.microsoft.com/office/drawing/2014/main" id="{AA25D7F8-C764-C20E-B986-F3C1ECF3A7DF}"/>
              </a:ext>
            </a:extLst>
          </p:cNvPr>
          <p:cNvPicPr>
            <a:picLocks noChangeAspect="1"/>
          </p:cNvPicPr>
          <p:nvPr/>
        </p:nvPicPr>
        <p:blipFill>
          <a:blip r:embed="rId3"/>
          <a:stretch>
            <a:fillRect/>
          </a:stretch>
        </p:blipFill>
        <p:spPr>
          <a:xfrm>
            <a:off x="995001" y="4346451"/>
            <a:ext cx="5773947" cy="2009899"/>
          </a:xfrm>
          <a:prstGeom prst="rect">
            <a:avLst/>
          </a:prstGeom>
        </p:spPr>
      </p:pic>
      <p:pic>
        <p:nvPicPr>
          <p:cNvPr id="13" name="Imagen 12">
            <a:extLst>
              <a:ext uri="{FF2B5EF4-FFF2-40B4-BE49-F238E27FC236}">
                <a16:creationId xmlns:a16="http://schemas.microsoft.com/office/drawing/2014/main" id="{ED6B5C33-0E95-2FA3-F3BA-58F914515ED1}"/>
              </a:ext>
            </a:extLst>
          </p:cNvPr>
          <p:cNvPicPr>
            <a:picLocks noChangeAspect="1"/>
          </p:cNvPicPr>
          <p:nvPr/>
        </p:nvPicPr>
        <p:blipFill>
          <a:blip r:embed="rId4"/>
          <a:stretch>
            <a:fillRect/>
          </a:stretch>
        </p:blipFill>
        <p:spPr>
          <a:xfrm>
            <a:off x="3663439" y="3438556"/>
            <a:ext cx="1757608" cy="600159"/>
          </a:xfrm>
          <a:prstGeom prst="rect">
            <a:avLst/>
          </a:prstGeom>
        </p:spPr>
      </p:pic>
      <p:sp>
        <p:nvSpPr>
          <p:cNvPr id="14" name="CuadroTexto 13">
            <a:extLst>
              <a:ext uri="{FF2B5EF4-FFF2-40B4-BE49-F238E27FC236}">
                <a16:creationId xmlns:a16="http://schemas.microsoft.com/office/drawing/2014/main" id="{3AA7B85C-4D8E-E82F-0F4D-5B839FDE2A5F}"/>
              </a:ext>
            </a:extLst>
          </p:cNvPr>
          <p:cNvSpPr txBox="1"/>
          <p:nvPr/>
        </p:nvSpPr>
        <p:spPr>
          <a:xfrm>
            <a:off x="3663439" y="3994055"/>
            <a:ext cx="1552766" cy="309637"/>
          </a:xfrm>
          <a:prstGeom prst="rect">
            <a:avLst/>
          </a:prstGeom>
          <a:noFill/>
        </p:spPr>
        <p:txBody>
          <a:bodyPr wrap="square">
            <a:spAutoFit/>
          </a:bodyPr>
          <a:lstStyle/>
          <a:p>
            <a:pPr lvl="0">
              <a:lnSpc>
                <a:spcPct val="107000"/>
              </a:lnSpc>
              <a:spcAft>
                <a:spcPts val="800"/>
              </a:spcAft>
            </a:pPr>
            <a:r>
              <a:rPr lang="es-ES" sz="1400" kern="100" dirty="0" err="1">
                <a:effectLst/>
                <a:ea typeface="Aptos" panose="020B0004020202020204" pitchFamily="34" charset="0"/>
                <a:cs typeface="Times New Roman" panose="02020603050405020304" pitchFamily="18" charset="0"/>
              </a:rPr>
              <a:t>Serv</a:t>
            </a:r>
            <a:r>
              <a:rPr lang="es-ES" sz="1400" kern="100" dirty="0" err="1">
                <a:ea typeface="Aptos" panose="020B0004020202020204" pitchFamily="34" charset="0"/>
                <a:cs typeface="Times New Roman" panose="02020603050405020304" pitchFamily="18" charset="0"/>
              </a:rPr>
              <a:t>idorPrivado</a:t>
            </a:r>
            <a:endParaRPr lang="es-ES" sz="1400" kern="100" dirty="0">
              <a:effectLst/>
              <a:ea typeface="Aptos" panose="020B0004020202020204" pitchFamily="34" charset="0"/>
              <a:cs typeface="Times New Roman" panose="02020603050405020304" pitchFamily="18" charset="0"/>
            </a:endParaRPr>
          </a:p>
        </p:txBody>
      </p:sp>
      <p:pic>
        <p:nvPicPr>
          <p:cNvPr id="17" name="Imagen 16">
            <a:extLst>
              <a:ext uri="{FF2B5EF4-FFF2-40B4-BE49-F238E27FC236}">
                <a16:creationId xmlns:a16="http://schemas.microsoft.com/office/drawing/2014/main" id="{EB53A2CB-E135-3F41-37C2-9C67F7E3673E}"/>
              </a:ext>
            </a:extLst>
          </p:cNvPr>
          <p:cNvPicPr>
            <a:picLocks noChangeAspect="1"/>
          </p:cNvPicPr>
          <p:nvPr/>
        </p:nvPicPr>
        <p:blipFill>
          <a:blip r:embed="rId5"/>
          <a:stretch>
            <a:fillRect/>
          </a:stretch>
        </p:blipFill>
        <p:spPr>
          <a:xfrm>
            <a:off x="7205932" y="3579611"/>
            <a:ext cx="4327802" cy="574252"/>
          </a:xfrm>
          <a:prstGeom prst="rect">
            <a:avLst/>
          </a:prstGeom>
        </p:spPr>
      </p:pic>
      <p:pic>
        <p:nvPicPr>
          <p:cNvPr id="19" name="Imagen 18">
            <a:extLst>
              <a:ext uri="{FF2B5EF4-FFF2-40B4-BE49-F238E27FC236}">
                <a16:creationId xmlns:a16="http://schemas.microsoft.com/office/drawing/2014/main" id="{7F1D09C8-3308-D69A-93E0-46F0CC5DAE9D}"/>
              </a:ext>
            </a:extLst>
          </p:cNvPr>
          <p:cNvPicPr>
            <a:picLocks noChangeAspect="1"/>
          </p:cNvPicPr>
          <p:nvPr/>
        </p:nvPicPr>
        <p:blipFill>
          <a:blip r:embed="rId6"/>
          <a:stretch>
            <a:fillRect/>
          </a:stretch>
        </p:blipFill>
        <p:spPr>
          <a:xfrm>
            <a:off x="7205932" y="4741097"/>
            <a:ext cx="4699207" cy="1615253"/>
          </a:xfrm>
          <a:prstGeom prst="rect">
            <a:avLst/>
          </a:prstGeom>
        </p:spPr>
      </p:pic>
      <p:sp>
        <p:nvSpPr>
          <p:cNvPr id="20" name="CuadroTexto 19">
            <a:extLst>
              <a:ext uri="{FF2B5EF4-FFF2-40B4-BE49-F238E27FC236}">
                <a16:creationId xmlns:a16="http://schemas.microsoft.com/office/drawing/2014/main" id="{207EBE6C-8F03-FFC1-1E5E-487492BB9245}"/>
              </a:ext>
            </a:extLst>
          </p:cNvPr>
          <p:cNvSpPr txBox="1"/>
          <p:nvPr/>
        </p:nvSpPr>
        <p:spPr>
          <a:xfrm>
            <a:off x="7151386" y="4382713"/>
            <a:ext cx="4454018" cy="309637"/>
          </a:xfrm>
          <a:prstGeom prst="rect">
            <a:avLst/>
          </a:prstGeom>
          <a:noFill/>
        </p:spPr>
        <p:txBody>
          <a:bodyPr wrap="square">
            <a:spAutoFit/>
          </a:bodyPr>
          <a:lstStyle/>
          <a:p>
            <a:pPr lvl="0">
              <a:lnSpc>
                <a:spcPct val="107000"/>
              </a:lnSpc>
              <a:spcAft>
                <a:spcPts val="800"/>
              </a:spcAft>
            </a:pPr>
            <a:r>
              <a:rPr lang="es-ES" sz="1400" kern="100" dirty="0">
                <a:effectLst/>
                <a:ea typeface="Aptos" panose="020B0004020202020204" pitchFamily="34" charset="0"/>
                <a:cs typeface="Times New Roman" panose="02020603050405020304" pitchFamily="18" charset="0"/>
              </a:rPr>
              <a:t>Conexión desde </a:t>
            </a:r>
            <a:r>
              <a:rPr lang="es-ES" sz="1400" kern="100" dirty="0" err="1">
                <a:effectLst/>
                <a:ea typeface="Aptos" panose="020B0004020202020204" pitchFamily="34" charset="0"/>
                <a:cs typeface="Times New Roman" panose="02020603050405020304" pitchFamily="18" charset="0"/>
              </a:rPr>
              <a:t>ServidorPublico</a:t>
            </a:r>
            <a:r>
              <a:rPr lang="es-ES" sz="1400" kern="100" dirty="0">
                <a:effectLst/>
                <a:ea typeface="Aptos" panose="020B0004020202020204" pitchFamily="34" charset="0"/>
                <a:cs typeface="Times New Roman" panose="02020603050405020304" pitchFamily="18" charset="0"/>
              </a:rPr>
              <a:t> a </a:t>
            </a:r>
            <a:r>
              <a:rPr lang="es-ES" sz="1400" kern="100" dirty="0" err="1">
                <a:effectLst/>
                <a:ea typeface="Aptos" panose="020B0004020202020204" pitchFamily="34" charset="0"/>
                <a:cs typeface="Times New Roman" panose="02020603050405020304" pitchFamily="18" charset="0"/>
              </a:rPr>
              <a:t>Serv</a:t>
            </a:r>
            <a:r>
              <a:rPr lang="es-ES" sz="1400" kern="100" dirty="0" err="1">
                <a:ea typeface="Aptos" panose="020B0004020202020204" pitchFamily="34" charset="0"/>
                <a:cs typeface="Times New Roman" panose="02020603050405020304" pitchFamily="18" charset="0"/>
              </a:rPr>
              <a:t>idorPrivado</a:t>
            </a:r>
            <a:r>
              <a:rPr lang="es-ES" sz="1400" kern="100" dirty="0">
                <a:ea typeface="Aptos" panose="020B0004020202020204" pitchFamily="34" charset="0"/>
                <a:cs typeface="Times New Roman" panose="02020603050405020304" pitchFamily="18" charset="0"/>
              </a:rPr>
              <a:t>:</a:t>
            </a:r>
            <a:endParaRPr lang="es-ES" sz="1400" kern="100" dirty="0">
              <a:effectLst/>
              <a:ea typeface="Aptos" panose="020B0004020202020204" pitchFamily="34" charset="0"/>
              <a:cs typeface="Times New Roman" panose="02020603050405020304" pitchFamily="18" charset="0"/>
            </a:endParaRPr>
          </a:p>
        </p:txBody>
      </p:sp>
      <p:sp>
        <p:nvSpPr>
          <p:cNvPr id="21" name="CuadroTexto 20">
            <a:extLst>
              <a:ext uri="{FF2B5EF4-FFF2-40B4-BE49-F238E27FC236}">
                <a16:creationId xmlns:a16="http://schemas.microsoft.com/office/drawing/2014/main" id="{2AF44982-BD0C-19C9-5D00-4E6553F63637}"/>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3.1 Creación de Subredes y Lanzamiento de Instancias</a:t>
            </a:r>
          </a:p>
        </p:txBody>
      </p:sp>
    </p:spTree>
    <p:extLst>
      <p:ext uri="{BB962C8B-B14F-4D97-AF65-F5344CB8AC3E}">
        <p14:creationId xmlns:p14="http://schemas.microsoft.com/office/powerpoint/2010/main" val="2325785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59</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En la consola de administración de EC2 lanzar dos nuevas instancias Amazon Linux AMI de tipo t2.micro (</a:t>
            </a:r>
            <a:r>
              <a:rPr lang="es-ES" sz="1400" dirty="0" err="1"/>
              <a:t>ServidorPublico</a:t>
            </a:r>
            <a:r>
              <a:rPr lang="es-ES" sz="1400" dirty="0"/>
              <a:t> y </a:t>
            </a:r>
            <a:r>
              <a:rPr lang="es-ES" sz="1400" dirty="0" err="1"/>
              <a:t>ServidorPrivado</a:t>
            </a:r>
            <a:r>
              <a:rPr lang="es-ES" sz="1400" dirty="0"/>
              <a:t>), la primera ubicada en una de las subredes públicas y con dirección IP elástica asociada, y la segunda en la nueva subred y sin dirección elástica (sólo tendrá IP privada). En el grupo de seguridad permitir el acceso a los servicios SSH y HTTP. Acceder a la instancia pública por SSH y conectar desde ella a la instancia privada (es necesario contar con la clave privada </a:t>
            </a:r>
            <a:r>
              <a:rPr lang="es-ES" sz="1400" dirty="0" err="1"/>
              <a:t>ClavesPractica.pem</a:t>
            </a:r>
            <a:r>
              <a:rPr lang="es-ES" sz="1400" dirty="0"/>
              <a:t> en el cliente </a:t>
            </a:r>
            <a:r>
              <a:rPr lang="es-ES" sz="1400" dirty="0" err="1"/>
              <a:t>ssh</a:t>
            </a:r>
            <a:r>
              <a:rPr lang="es-ES" sz="1400" dirty="0"/>
              <a:t>). </a:t>
            </a:r>
            <a:r>
              <a:rPr lang="es-ES" sz="1400" b="1" dirty="0"/>
              <a:t>Comprobar que no es posible acceder al exterior desde la red privada</a:t>
            </a:r>
            <a:r>
              <a:rPr lang="es-ES" sz="1400" dirty="0"/>
              <a:t>.</a:t>
            </a:r>
            <a:endParaRPr lang="es-ES" sz="1400" kern="100" dirty="0">
              <a:effectLst/>
              <a:ea typeface="Aptos" panose="020B0004020202020204" pitchFamily="34" charset="0"/>
              <a:cs typeface="Times New Roman" panose="02020603050405020304" pitchFamily="18" charset="0"/>
            </a:endParaRPr>
          </a:p>
        </p:txBody>
      </p:sp>
      <p:sp>
        <p:nvSpPr>
          <p:cNvPr id="20" name="CuadroTexto 19">
            <a:extLst>
              <a:ext uri="{FF2B5EF4-FFF2-40B4-BE49-F238E27FC236}">
                <a16:creationId xmlns:a16="http://schemas.microsoft.com/office/drawing/2014/main" id="{207EBE6C-8F03-FFC1-1E5E-487492BB9245}"/>
              </a:ext>
            </a:extLst>
          </p:cNvPr>
          <p:cNvSpPr txBox="1"/>
          <p:nvPr/>
        </p:nvSpPr>
        <p:spPr>
          <a:xfrm>
            <a:off x="907192" y="3345876"/>
            <a:ext cx="4454018" cy="309637"/>
          </a:xfrm>
          <a:prstGeom prst="rect">
            <a:avLst/>
          </a:prstGeom>
          <a:noFill/>
        </p:spPr>
        <p:txBody>
          <a:bodyPr wrap="square">
            <a:spAutoFit/>
          </a:bodyPr>
          <a:lstStyle/>
          <a:p>
            <a:pPr lvl="0">
              <a:lnSpc>
                <a:spcPct val="107000"/>
              </a:lnSpc>
              <a:spcAft>
                <a:spcPts val="800"/>
              </a:spcAft>
            </a:pPr>
            <a:r>
              <a:rPr lang="es-ES" sz="1400" kern="100" dirty="0">
                <a:effectLst/>
                <a:ea typeface="Aptos" panose="020B0004020202020204" pitchFamily="34" charset="0"/>
                <a:cs typeface="Times New Roman" panose="02020603050405020304" pitchFamily="18" charset="0"/>
              </a:rPr>
              <a:t>Conexión desde </a:t>
            </a:r>
            <a:r>
              <a:rPr lang="es-ES" sz="1400" kern="100" dirty="0" err="1">
                <a:effectLst/>
                <a:ea typeface="Aptos" panose="020B0004020202020204" pitchFamily="34" charset="0"/>
                <a:cs typeface="Times New Roman" panose="02020603050405020304" pitchFamily="18" charset="0"/>
              </a:rPr>
              <a:t>ServidorPublico</a:t>
            </a:r>
            <a:r>
              <a:rPr lang="es-ES" sz="1400" kern="100" dirty="0">
                <a:effectLst/>
                <a:ea typeface="Aptos" panose="020B0004020202020204" pitchFamily="34" charset="0"/>
                <a:cs typeface="Times New Roman" panose="02020603050405020304" pitchFamily="18" charset="0"/>
              </a:rPr>
              <a:t> a </a:t>
            </a:r>
            <a:r>
              <a:rPr lang="es-ES" sz="1400" kern="100" dirty="0" err="1">
                <a:effectLst/>
                <a:ea typeface="Aptos" panose="020B0004020202020204" pitchFamily="34" charset="0"/>
                <a:cs typeface="Times New Roman" panose="02020603050405020304" pitchFamily="18" charset="0"/>
              </a:rPr>
              <a:t>Serv</a:t>
            </a:r>
            <a:r>
              <a:rPr lang="es-ES" sz="1400" kern="100" dirty="0" err="1">
                <a:ea typeface="Aptos" panose="020B0004020202020204" pitchFamily="34" charset="0"/>
                <a:cs typeface="Times New Roman" panose="02020603050405020304" pitchFamily="18" charset="0"/>
              </a:rPr>
              <a:t>idorPrivado</a:t>
            </a:r>
            <a:r>
              <a:rPr lang="es-ES" sz="1400" kern="100" dirty="0">
                <a:ea typeface="Aptos" panose="020B0004020202020204" pitchFamily="34" charset="0"/>
                <a:cs typeface="Times New Roman" panose="02020603050405020304" pitchFamily="18" charset="0"/>
              </a:rPr>
              <a:t>:</a:t>
            </a:r>
            <a:endParaRPr lang="es-ES" sz="1400" kern="100" dirty="0">
              <a:effectLst/>
              <a:ea typeface="Aptos" panose="020B000402020202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511E38E3-AADA-B076-F97F-51FA64C9A7C4}"/>
              </a:ext>
            </a:extLst>
          </p:cNvPr>
          <p:cNvPicPr>
            <a:picLocks noChangeAspect="1"/>
          </p:cNvPicPr>
          <p:nvPr/>
        </p:nvPicPr>
        <p:blipFill>
          <a:blip r:embed="rId2"/>
          <a:stretch>
            <a:fillRect/>
          </a:stretch>
        </p:blipFill>
        <p:spPr>
          <a:xfrm>
            <a:off x="927339" y="3714747"/>
            <a:ext cx="6619336" cy="1385442"/>
          </a:xfrm>
          <a:prstGeom prst="rect">
            <a:avLst/>
          </a:prstGeom>
        </p:spPr>
      </p:pic>
      <p:pic>
        <p:nvPicPr>
          <p:cNvPr id="11" name="Imagen 10">
            <a:extLst>
              <a:ext uri="{FF2B5EF4-FFF2-40B4-BE49-F238E27FC236}">
                <a16:creationId xmlns:a16="http://schemas.microsoft.com/office/drawing/2014/main" id="{81057F08-81D2-4E0C-8A84-C0C9DA20697E}"/>
              </a:ext>
            </a:extLst>
          </p:cNvPr>
          <p:cNvPicPr>
            <a:picLocks noChangeAspect="1"/>
          </p:cNvPicPr>
          <p:nvPr/>
        </p:nvPicPr>
        <p:blipFill>
          <a:blip r:embed="rId3"/>
          <a:stretch>
            <a:fillRect/>
          </a:stretch>
        </p:blipFill>
        <p:spPr>
          <a:xfrm>
            <a:off x="927339" y="5205212"/>
            <a:ext cx="6345447" cy="1046114"/>
          </a:xfrm>
          <a:prstGeom prst="rect">
            <a:avLst/>
          </a:prstGeom>
        </p:spPr>
      </p:pic>
      <p:sp>
        <p:nvSpPr>
          <p:cNvPr id="16" name="CuadroTexto 15">
            <a:extLst>
              <a:ext uri="{FF2B5EF4-FFF2-40B4-BE49-F238E27FC236}">
                <a16:creationId xmlns:a16="http://schemas.microsoft.com/office/drawing/2014/main" id="{3D107B3A-36D2-EC68-1410-DAA068D6BFA3}"/>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3.1 Creación de Subredes y Lanzamiento de Instancias</a:t>
            </a:r>
          </a:p>
        </p:txBody>
      </p:sp>
    </p:spTree>
    <p:extLst>
      <p:ext uri="{BB962C8B-B14F-4D97-AF65-F5344CB8AC3E}">
        <p14:creationId xmlns:p14="http://schemas.microsoft.com/office/powerpoint/2010/main" val="2890122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0515600" cy="1930782"/>
          </a:xfrm>
        </p:spPr>
        <p:txBody>
          <a:bodyPr>
            <a:normAutofit/>
          </a:bodyPr>
          <a:lstStyle/>
          <a:p>
            <a:pPr marL="0" indent="0">
              <a:buNone/>
            </a:pPr>
            <a:r>
              <a:rPr lang="es-ES" sz="1400" dirty="0"/>
              <a:t>Vamos a </a:t>
            </a:r>
            <a:r>
              <a:rPr lang="es-ES" sz="1400" b="1" dirty="0"/>
              <a:t>crear</a:t>
            </a:r>
            <a:r>
              <a:rPr lang="es-ES" sz="1400" dirty="0"/>
              <a:t> en primer lugar una </a:t>
            </a:r>
            <a:r>
              <a:rPr lang="es-ES" sz="1400" b="1" dirty="0"/>
              <a:t>pareja de claves pública/privada</a:t>
            </a:r>
            <a:r>
              <a:rPr lang="es-ES" sz="1400" dirty="0"/>
              <a:t>. Si accedemos con la cuenta de AWS </a:t>
            </a:r>
            <a:r>
              <a:rPr lang="es-ES" sz="1400" dirty="0" err="1"/>
              <a:t>Academy</a:t>
            </a:r>
            <a:r>
              <a:rPr lang="es-ES" sz="1400" dirty="0"/>
              <a:t> las claves ya existen (sección AWS </a:t>
            </a:r>
            <a:r>
              <a:rPr lang="es-ES" sz="1400" dirty="0" err="1"/>
              <a:t>Details</a:t>
            </a:r>
            <a:r>
              <a:rPr lang="es-ES" sz="1400" dirty="0"/>
              <a:t>), y sólo tenemos que descargarlas, en formatos .</a:t>
            </a:r>
            <a:r>
              <a:rPr lang="es-ES" sz="1400" dirty="0" err="1"/>
              <a:t>pem</a:t>
            </a:r>
            <a:r>
              <a:rPr lang="es-ES" sz="1400" dirty="0"/>
              <a:t> y .</a:t>
            </a:r>
            <a:r>
              <a:rPr lang="es-ES" sz="1400" dirty="0" err="1"/>
              <a:t>ppk</a:t>
            </a:r>
            <a:r>
              <a:rPr lang="es-ES" sz="1400" dirty="0"/>
              <a:t>. En ese caso no es necesario crear nuevas claves, aunque también podemos hacerlo para reproducir el proceso a seguir con una cuenta AWS. En la consola de computación EC2 (</a:t>
            </a:r>
            <a:r>
              <a:rPr lang="es-ES" sz="1400" dirty="0" err="1"/>
              <a:t>Services</a:t>
            </a:r>
            <a:r>
              <a:rPr lang="es-ES" sz="1400" dirty="0"/>
              <a:t> → Compute → EC2) acceder a la sección de claves (Network &amp; Security → Key </a:t>
            </a:r>
            <a:r>
              <a:rPr lang="es-ES" sz="1400" dirty="0" err="1"/>
              <a:t>Pairs</a:t>
            </a:r>
            <a:r>
              <a:rPr lang="es-ES" sz="1400" dirty="0"/>
              <a:t>) y crear una nueva pareja de claves RSA en formato .</a:t>
            </a:r>
            <a:r>
              <a:rPr lang="es-ES" sz="1400" dirty="0" err="1"/>
              <a:t>pem</a:t>
            </a:r>
            <a:r>
              <a:rPr lang="es-ES" sz="1400" dirty="0"/>
              <a:t> (</a:t>
            </a:r>
            <a:r>
              <a:rPr lang="es-ES" sz="1400" dirty="0" err="1"/>
              <a:t>ClavesPractica</a:t>
            </a:r>
            <a:r>
              <a:rPr lang="es-ES" sz="1400" dirty="0"/>
              <a:t>). Guardar la clave privada descargada en un lugar seguro. Si va a utilizarse el cliente </a:t>
            </a:r>
            <a:r>
              <a:rPr lang="es-ES" sz="1400" dirty="0" err="1"/>
              <a:t>Putty</a:t>
            </a:r>
            <a:r>
              <a:rPr lang="es-ES" sz="1400" dirty="0"/>
              <a:t> para acceder a las instancias será necesario convertir la clave a formato .</a:t>
            </a:r>
            <a:r>
              <a:rPr lang="es-ES" sz="1400" dirty="0" err="1"/>
              <a:t>ppk</a:t>
            </a:r>
            <a:r>
              <a:rPr lang="es-ES" sz="1400" dirty="0"/>
              <a:t> (</a:t>
            </a:r>
            <a:r>
              <a:rPr lang="es-ES" sz="1400" dirty="0" err="1"/>
              <a:t>botónes</a:t>
            </a:r>
            <a:r>
              <a:rPr lang="es-ES" sz="1400" dirty="0"/>
              <a:t> Load y </a:t>
            </a:r>
            <a:r>
              <a:rPr lang="es-ES" sz="1400" dirty="0" err="1"/>
              <a:t>Save</a:t>
            </a:r>
            <a:r>
              <a:rPr lang="es-ES" sz="1400" dirty="0"/>
              <a:t> </a:t>
            </a:r>
            <a:r>
              <a:rPr lang="es-ES" sz="1400" dirty="0" err="1"/>
              <a:t>Private</a:t>
            </a:r>
            <a:r>
              <a:rPr lang="es-ES" sz="1400" dirty="0"/>
              <a:t> Key de la utilidad </a:t>
            </a:r>
            <a:r>
              <a:rPr lang="es-ES" sz="1400" dirty="0" err="1"/>
              <a:t>Puttygen</a:t>
            </a:r>
            <a:r>
              <a:rPr lang="es-ES" sz="1400" dirty="0"/>
              <a:t>; el archivo de claves se guardará en formato .</a:t>
            </a:r>
            <a:r>
              <a:rPr lang="es-ES" sz="1400" dirty="0" err="1"/>
              <a:t>ppk</a:t>
            </a:r>
            <a:r>
              <a:rPr lang="es-ES" sz="1400" dirty="0"/>
              <a:t>). Nota: para usar la clave privada generada (archivo .</a:t>
            </a:r>
            <a:r>
              <a:rPr lang="es-ES" sz="1400" dirty="0" err="1"/>
              <a:t>pem</a:t>
            </a:r>
            <a:r>
              <a:rPr lang="es-ES" sz="1400" dirty="0"/>
              <a:t>) en un cliente SSH de Linux o Mac tendremos que llevar una copia del archivo al equipo, asignar derechos exclusivos al archivo para el propietario (</a:t>
            </a:r>
            <a:r>
              <a:rPr lang="es-ES" sz="1400" dirty="0" err="1"/>
              <a:t>chmod</a:t>
            </a:r>
            <a:r>
              <a:rPr lang="es-ES" sz="1400" dirty="0"/>
              <a:t> 400) y usar la opción -i en la llamada al cliente.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6</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pic>
        <p:nvPicPr>
          <p:cNvPr id="8" name="Imagen 7">
            <a:extLst>
              <a:ext uri="{FF2B5EF4-FFF2-40B4-BE49-F238E27FC236}">
                <a16:creationId xmlns:a16="http://schemas.microsoft.com/office/drawing/2014/main" id="{EEACD825-2E07-2EDC-511E-850902648326}"/>
              </a:ext>
            </a:extLst>
          </p:cNvPr>
          <p:cNvPicPr>
            <a:picLocks noChangeAspect="1"/>
          </p:cNvPicPr>
          <p:nvPr/>
        </p:nvPicPr>
        <p:blipFill rotWithShape="1">
          <a:blip r:embed="rId2"/>
          <a:srcRect t="21279"/>
          <a:stretch/>
        </p:blipFill>
        <p:spPr>
          <a:xfrm>
            <a:off x="982675" y="3738297"/>
            <a:ext cx="4591879" cy="866852"/>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Entrada de lápiz 12">
                <a:extLst>
                  <a:ext uri="{FF2B5EF4-FFF2-40B4-BE49-F238E27FC236}">
                    <a16:creationId xmlns:a16="http://schemas.microsoft.com/office/drawing/2014/main" id="{D44E9C38-0A04-7315-70D8-1DD3DBE16AC7}"/>
                  </a:ext>
                </a:extLst>
              </p14:cNvPr>
              <p14:cNvContentPartPr/>
              <p14:nvPr/>
            </p14:nvContentPartPr>
            <p14:xfrm>
              <a:off x="4261012" y="4081550"/>
              <a:ext cx="433440" cy="13680"/>
            </p14:xfrm>
          </p:contentPart>
        </mc:Choice>
        <mc:Fallback xmlns="">
          <p:pic>
            <p:nvPicPr>
              <p:cNvPr id="13" name="Entrada de lápiz 12">
                <a:extLst>
                  <a:ext uri="{FF2B5EF4-FFF2-40B4-BE49-F238E27FC236}">
                    <a16:creationId xmlns:a16="http://schemas.microsoft.com/office/drawing/2014/main" id="{D44E9C38-0A04-7315-70D8-1DD3DBE16AC7}"/>
                  </a:ext>
                </a:extLst>
              </p:cNvPr>
              <p:cNvPicPr/>
              <p:nvPr/>
            </p:nvPicPr>
            <p:blipFill>
              <a:blip r:embed="rId4"/>
              <a:stretch>
                <a:fillRect/>
              </a:stretch>
            </p:blipFill>
            <p:spPr>
              <a:xfrm>
                <a:off x="4243372" y="4063910"/>
                <a:ext cx="469080" cy="49320"/>
              </a:xfrm>
              <a:prstGeom prst="rect">
                <a:avLst/>
              </a:prstGeom>
            </p:spPr>
          </p:pic>
        </mc:Fallback>
      </mc:AlternateContent>
      <p:pic>
        <p:nvPicPr>
          <p:cNvPr id="17" name="Imagen 16">
            <a:extLst>
              <a:ext uri="{FF2B5EF4-FFF2-40B4-BE49-F238E27FC236}">
                <a16:creationId xmlns:a16="http://schemas.microsoft.com/office/drawing/2014/main" id="{BAB2846B-519B-09EB-C9DC-A426E963C4D0}"/>
              </a:ext>
            </a:extLst>
          </p:cNvPr>
          <p:cNvPicPr>
            <a:picLocks noChangeAspect="1"/>
          </p:cNvPicPr>
          <p:nvPr/>
        </p:nvPicPr>
        <p:blipFill>
          <a:blip r:embed="rId5"/>
          <a:stretch>
            <a:fillRect/>
          </a:stretch>
        </p:blipFill>
        <p:spPr>
          <a:xfrm>
            <a:off x="6540121" y="4139010"/>
            <a:ext cx="1724266" cy="1876687"/>
          </a:xfrm>
          <a:prstGeom prst="rect">
            <a:avLst/>
          </a:prstGeom>
        </p:spPr>
      </p:pic>
      <p:sp>
        <p:nvSpPr>
          <p:cNvPr id="19" name="CuadroTexto 18">
            <a:extLst>
              <a:ext uri="{FF2B5EF4-FFF2-40B4-BE49-F238E27FC236}">
                <a16:creationId xmlns:a16="http://schemas.microsoft.com/office/drawing/2014/main" id="{4DF67557-034D-DCE5-B9FF-8214F91E2107}"/>
              </a:ext>
            </a:extLst>
          </p:cNvPr>
          <p:cNvSpPr txBox="1"/>
          <p:nvPr/>
        </p:nvSpPr>
        <p:spPr>
          <a:xfrm>
            <a:off x="1068939" y="5039116"/>
            <a:ext cx="5205340" cy="307777"/>
          </a:xfrm>
          <a:prstGeom prst="rect">
            <a:avLst/>
          </a:prstGeom>
          <a:noFill/>
        </p:spPr>
        <p:txBody>
          <a:bodyPr wrap="square">
            <a:spAutoFit/>
          </a:bodyPr>
          <a:lstStyle/>
          <a:p>
            <a:r>
              <a:rPr lang="es-ES" sz="1400" dirty="0" err="1"/>
              <a:t>Services</a:t>
            </a:r>
            <a:r>
              <a:rPr lang="es-ES" sz="1400" dirty="0"/>
              <a:t> → Compute → EC2 → Network &amp; Security → Key </a:t>
            </a:r>
            <a:r>
              <a:rPr lang="es-ES" sz="1400" dirty="0" err="1"/>
              <a:t>Pairs</a:t>
            </a:r>
            <a:endParaRPr lang="es-ES" sz="1400" dirty="0"/>
          </a:p>
        </p:txBody>
      </p:sp>
      <p:pic>
        <p:nvPicPr>
          <p:cNvPr id="22" name="Imagen 21">
            <a:extLst>
              <a:ext uri="{FF2B5EF4-FFF2-40B4-BE49-F238E27FC236}">
                <a16:creationId xmlns:a16="http://schemas.microsoft.com/office/drawing/2014/main" id="{C542C133-47E7-5AA1-9345-6BCBDA82DD5E}"/>
              </a:ext>
            </a:extLst>
          </p:cNvPr>
          <p:cNvPicPr>
            <a:picLocks noChangeAspect="1"/>
          </p:cNvPicPr>
          <p:nvPr/>
        </p:nvPicPr>
        <p:blipFill>
          <a:blip r:embed="rId6"/>
          <a:stretch>
            <a:fillRect/>
          </a:stretch>
        </p:blipFill>
        <p:spPr>
          <a:xfrm>
            <a:off x="8800815" y="3819878"/>
            <a:ext cx="2791215" cy="1257475"/>
          </a:xfrm>
          <a:prstGeom prst="rect">
            <a:avLst/>
          </a:prstGeom>
        </p:spPr>
      </p:pic>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solidFill>
                  <a:sysClr val="windowText" lastClr="000000"/>
                </a:solidFill>
              </a:rPr>
              <a:t>1.1 Acceso a la Consola y Creación de Claves</a:t>
            </a:r>
          </a:p>
        </p:txBody>
      </p:sp>
    </p:spTree>
    <p:extLst>
      <p:ext uri="{BB962C8B-B14F-4D97-AF65-F5344CB8AC3E}">
        <p14:creationId xmlns:p14="http://schemas.microsoft.com/office/powerpoint/2010/main" val="3553467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60</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3.2 Configuración de NAT Gateway y Tablas de Rutas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3019244" y="1964258"/>
            <a:ext cx="8334555" cy="1231684"/>
          </a:xfrm>
          <a:prstGeom prst="rect">
            <a:avLst/>
          </a:prstGeom>
          <a:noFill/>
        </p:spPr>
        <p:txBody>
          <a:bodyPr wrap="square">
            <a:spAutoFit/>
          </a:bodyPr>
          <a:lstStyle/>
          <a:p>
            <a:pPr lvl="0">
              <a:lnSpc>
                <a:spcPct val="107000"/>
              </a:lnSpc>
              <a:spcAft>
                <a:spcPts val="800"/>
              </a:spcAft>
            </a:pPr>
            <a:r>
              <a:rPr lang="es-ES" sz="1400" dirty="0"/>
              <a:t>Configurar un NAT Gateway en la subred pública de la misma zona de disponibilidad donde se encuentra la subred privada (es necesario configurar este servicio en cada Zona de Disponibilidad donde existan subredes privadas). Para ello, en la consola de VPC (</a:t>
            </a:r>
            <a:r>
              <a:rPr lang="es-ES" sz="1400" dirty="0" err="1"/>
              <a:t>Services</a:t>
            </a:r>
            <a:r>
              <a:rPr lang="es-ES" sz="1400" dirty="0"/>
              <a:t> → Compute → VPC) vamos a la sección NAT </a:t>
            </a:r>
            <a:r>
              <a:rPr lang="es-ES" sz="1400" dirty="0" err="1"/>
              <a:t>Gateways</a:t>
            </a:r>
            <a:r>
              <a:rPr lang="es-ES" sz="1400" dirty="0"/>
              <a:t> y creamos uno nuevo en la subred pública de la zona de disponibilidad deseada. Se le asociará una IP pública. </a:t>
            </a:r>
            <a:endParaRPr lang="es-ES" sz="1400" kern="100" dirty="0">
              <a:effectLst/>
              <a:ea typeface="Aptos" panose="020B000402020202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2AA27F71-A8F3-B278-3B87-014ABB4A5B9C}"/>
              </a:ext>
            </a:extLst>
          </p:cNvPr>
          <p:cNvPicPr>
            <a:picLocks noChangeAspect="1"/>
          </p:cNvPicPr>
          <p:nvPr/>
        </p:nvPicPr>
        <p:blipFill>
          <a:blip r:embed="rId2"/>
          <a:stretch>
            <a:fillRect/>
          </a:stretch>
        </p:blipFill>
        <p:spPr>
          <a:xfrm>
            <a:off x="927339" y="2038275"/>
            <a:ext cx="1948133" cy="4306647"/>
          </a:xfrm>
          <a:prstGeom prst="rect">
            <a:avLst/>
          </a:prstGeom>
        </p:spPr>
      </p:pic>
      <p:pic>
        <p:nvPicPr>
          <p:cNvPr id="13" name="Imagen 12">
            <a:extLst>
              <a:ext uri="{FF2B5EF4-FFF2-40B4-BE49-F238E27FC236}">
                <a16:creationId xmlns:a16="http://schemas.microsoft.com/office/drawing/2014/main" id="{FC4C922B-BD06-AE23-1B42-DB79DC608093}"/>
              </a:ext>
            </a:extLst>
          </p:cNvPr>
          <p:cNvPicPr>
            <a:picLocks noChangeAspect="1"/>
          </p:cNvPicPr>
          <p:nvPr/>
        </p:nvPicPr>
        <p:blipFill>
          <a:blip r:embed="rId3"/>
          <a:stretch>
            <a:fillRect/>
          </a:stretch>
        </p:blipFill>
        <p:spPr>
          <a:xfrm>
            <a:off x="3019244" y="3226396"/>
            <a:ext cx="5417499" cy="3055937"/>
          </a:xfrm>
          <a:prstGeom prst="rect">
            <a:avLst/>
          </a:prstGeom>
        </p:spPr>
      </p:pic>
      <p:sp>
        <p:nvSpPr>
          <p:cNvPr id="14" name="CuadroTexto 13">
            <a:extLst>
              <a:ext uri="{FF2B5EF4-FFF2-40B4-BE49-F238E27FC236}">
                <a16:creationId xmlns:a16="http://schemas.microsoft.com/office/drawing/2014/main" id="{63A9454F-666F-05B5-122C-F6952A536B98}"/>
              </a:ext>
            </a:extLst>
          </p:cNvPr>
          <p:cNvSpPr txBox="1"/>
          <p:nvPr/>
        </p:nvSpPr>
        <p:spPr>
          <a:xfrm>
            <a:off x="8580514" y="4138522"/>
            <a:ext cx="3243425" cy="309637"/>
          </a:xfrm>
          <a:prstGeom prst="rect">
            <a:avLst/>
          </a:prstGeom>
          <a:noFill/>
        </p:spPr>
        <p:txBody>
          <a:bodyPr wrap="square">
            <a:spAutoFit/>
          </a:bodyPr>
          <a:lstStyle/>
          <a:p>
            <a:pPr lvl="0">
              <a:lnSpc>
                <a:spcPct val="107000"/>
              </a:lnSpc>
              <a:spcAft>
                <a:spcPts val="800"/>
              </a:spcAft>
            </a:pPr>
            <a:r>
              <a:rPr lang="es-ES" sz="1400" kern="100" dirty="0">
                <a:effectLst/>
                <a:ea typeface="Aptos" panose="020B0004020202020204" pitchFamily="34" charset="0"/>
                <a:cs typeface="Times New Roman" panose="02020603050405020304" pitchFamily="18" charset="0"/>
              </a:rPr>
              <a:t>Zona de </a:t>
            </a:r>
            <a:r>
              <a:rPr lang="es-ES" sz="1400" kern="100" dirty="0">
                <a:ea typeface="Aptos" panose="020B0004020202020204" pitchFamily="34" charset="0"/>
                <a:cs typeface="Times New Roman" panose="02020603050405020304" pitchFamily="18" charset="0"/>
              </a:rPr>
              <a:t>disponibilidad: us-east-1b</a:t>
            </a:r>
            <a:endParaRPr lang="es-ES" sz="14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72475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61</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3.2 Configuración de NAT Gateway y Tablas de Rutas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27340" y="1964258"/>
            <a:ext cx="10426460" cy="770660"/>
          </a:xfrm>
          <a:prstGeom prst="rect">
            <a:avLst/>
          </a:prstGeom>
          <a:noFill/>
        </p:spPr>
        <p:txBody>
          <a:bodyPr wrap="square">
            <a:spAutoFit/>
          </a:bodyPr>
          <a:lstStyle/>
          <a:p>
            <a:pPr lvl="0">
              <a:lnSpc>
                <a:spcPct val="107000"/>
              </a:lnSpc>
              <a:spcAft>
                <a:spcPts val="800"/>
              </a:spcAft>
            </a:pPr>
            <a:r>
              <a:rPr lang="es-ES" sz="1400" dirty="0"/>
              <a:t>Crear una nueva tabla de rutas para encaminar el tráfico saliente (0.0.0.0/0) hacia el nuevo NAT Gateway. Contaremos con dos tablas de encaminamiento: una para las redes “publicas” (salida a través del </a:t>
            </a:r>
            <a:r>
              <a:rPr lang="es-ES" sz="1400" dirty="0" err="1"/>
              <a:t>igw</a:t>
            </a:r>
            <a:r>
              <a:rPr lang="es-ES" sz="1400" dirty="0"/>
              <a:t>), y otra para la red privada creada (a través del nuevo NAT Gateway). </a:t>
            </a:r>
            <a:endParaRPr lang="es-ES" sz="1400" kern="100" dirty="0">
              <a:effectLst/>
              <a:ea typeface="Aptos" panose="020B000402020202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516AABC0-0932-B1F4-DA38-E24531FD2DAA}"/>
              </a:ext>
            </a:extLst>
          </p:cNvPr>
          <p:cNvPicPr>
            <a:picLocks noChangeAspect="1"/>
          </p:cNvPicPr>
          <p:nvPr/>
        </p:nvPicPr>
        <p:blipFill>
          <a:blip r:embed="rId2"/>
          <a:stretch>
            <a:fillRect/>
          </a:stretch>
        </p:blipFill>
        <p:spPr>
          <a:xfrm>
            <a:off x="927339" y="2841674"/>
            <a:ext cx="6644857" cy="3568284"/>
          </a:xfrm>
          <a:prstGeom prst="rect">
            <a:avLst/>
          </a:prstGeom>
        </p:spPr>
      </p:pic>
    </p:spTree>
    <p:extLst>
      <p:ext uri="{BB962C8B-B14F-4D97-AF65-F5344CB8AC3E}">
        <p14:creationId xmlns:p14="http://schemas.microsoft.com/office/powerpoint/2010/main" val="3306762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62</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3.2 Configuración de NAT Gateway y Tablas de Rutas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27340" y="1964258"/>
            <a:ext cx="10426460" cy="770660"/>
          </a:xfrm>
          <a:prstGeom prst="rect">
            <a:avLst/>
          </a:prstGeom>
          <a:noFill/>
        </p:spPr>
        <p:txBody>
          <a:bodyPr wrap="square">
            <a:spAutoFit/>
          </a:bodyPr>
          <a:lstStyle/>
          <a:p>
            <a:pPr lvl="0">
              <a:lnSpc>
                <a:spcPct val="107000"/>
              </a:lnSpc>
              <a:spcAft>
                <a:spcPts val="800"/>
              </a:spcAft>
            </a:pPr>
            <a:r>
              <a:rPr lang="es-ES" sz="1400" dirty="0"/>
              <a:t>Crear una nueva tabla de rutas para encaminar el tráfico saliente (0.0.0.0/0) hacia el nuevo NAT Gateway. Contaremos con dos tablas de encaminamiento: una para las redes “publicas” (salida a través del </a:t>
            </a:r>
            <a:r>
              <a:rPr lang="es-ES" sz="1400" dirty="0" err="1"/>
              <a:t>igw</a:t>
            </a:r>
            <a:r>
              <a:rPr lang="es-ES" sz="1400" dirty="0"/>
              <a:t>), y otra para la red privada creada (a través del nuevo NAT Gateway). </a:t>
            </a:r>
            <a:endParaRPr lang="es-ES" sz="1400" kern="100" dirty="0">
              <a:effectLst/>
              <a:ea typeface="Aptos" panose="020B000402020202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8AB41942-FF21-40D7-4388-4B5F0DD3B40A}"/>
              </a:ext>
            </a:extLst>
          </p:cNvPr>
          <p:cNvPicPr>
            <a:picLocks noChangeAspect="1"/>
          </p:cNvPicPr>
          <p:nvPr/>
        </p:nvPicPr>
        <p:blipFill>
          <a:blip r:embed="rId2"/>
          <a:stretch>
            <a:fillRect/>
          </a:stretch>
        </p:blipFill>
        <p:spPr>
          <a:xfrm>
            <a:off x="971908" y="2957608"/>
            <a:ext cx="10271186" cy="304261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79AAB210-85DC-D81F-21FE-B6A9FBA67A0C}"/>
                  </a:ext>
                </a:extLst>
              </p14:cNvPr>
              <p14:cNvContentPartPr/>
              <p14:nvPr/>
            </p14:nvContentPartPr>
            <p14:xfrm>
              <a:off x="3709177" y="5439763"/>
              <a:ext cx="2295720" cy="29880"/>
            </p14:xfrm>
          </p:contentPart>
        </mc:Choice>
        <mc:Fallback xmlns="">
          <p:pic>
            <p:nvPicPr>
              <p:cNvPr id="9" name="Entrada de lápiz 8">
                <a:extLst>
                  <a:ext uri="{FF2B5EF4-FFF2-40B4-BE49-F238E27FC236}">
                    <a16:creationId xmlns:a16="http://schemas.microsoft.com/office/drawing/2014/main" id="{79AAB210-85DC-D81F-21FE-B6A9FBA67A0C}"/>
                  </a:ext>
                </a:extLst>
              </p:cNvPr>
              <p:cNvPicPr/>
              <p:nvPr/>
            </p:nvPicPr>
            <p:blipFill>
              <a:blip r:embed="rId4"/>
              <a:stretch>
                <a:fillRect/>
              </a:stretch>
            </p:blipFill>
            <p:spPr>
              <a:xfrm>
                <a:off x="3691177" y="5421763"/>
                <a:ext cx="2331360" cy="65520"/>
              </a:xfrm>
              <a:prstGeom prst="rect">
                <a:avLst/>
              </a:prstGeom>
            </p:spPr>
          </p:pic>
        </mc:Fallback>
      </mc:AlternateContent>
    </p:spTree>
    <p:extLst>
      <p:ext uri="{BB962C8B-B14F-4D97-AF65-F5344CB8AC3E}">
        <p14:creationId xmlns:p14="http://schemas.microsoft.com/office/powerpoint/2010/main" val="471878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63</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3.2 Configuración de NAT Gateway y Tablas de Rutas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27340" y="1964258"/>
            <a:ext cx="10426460" cy="1001172"/>
          </a:xfrm>
          <a:prstGeom prst="rect">
            <a:avLst/>
          </a:prstGeom>
          <a:noFill/>
        </p:spPr>
        <p:txBody>
          <a:bodyPr wrap="square">
            <a:spAutoFit/>
          </a:bodyPr>
          <a:lstStyle/>
          <a:p>
            <a:pPr lvl="0">
              <a:lnSpc>
                <a:spcPct val="107000"/>
              </a:lnSpc>
              <a:spcAft>
                <a:spcPts val="800"/>
              </a:spcAft>
            </a:pPr>
            <a:r>
              <a:rPr lang="es-ES" sz="1400" dirty="0"/>
              <a:t>Asignar la nueva tabla de encaminamiento a la subred privada (sección </a:t>
            </a:r>
            <a:r>
              <a:rPr lang="es-ES" sz="1400" dirty="0" err="1"/>
              <a:t>Subnets</a:t>
            </a:r>
            <a:r>
              <a:rPr lang="es-ES" sz="1400" dirty="0"/>
              <a:t> de VPC). A continuación, acceder a la instancia lanzada en la subred privada y comprobar que es posible alcanzar recursos externos. ¿Cómo podemos conocer desde la instancia qué dirección IP pública se está usando para las conexiones exteriores? Comprobar que dicha dirección coincide con la IP elástica asociada al NAT Gateway. </a:t>
            </a:r>
            <a:endParaRPr lang="es-ES" sz="1400" kern="100" dirty="0">
              <a:effectLst/>
              <a:ea typeface="Aptos" panose="020B000402020202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D2124094-8275-36E1-102E-832BCECC88CB}"/>
              </a:ext>
            </a:extLst>
          </p:cNvPr>
          <p:cNvPicPr>
            <a:picLocks noChangeAspect="1"/>
          </p:cNvPicPr>
          <p:nvPr/>
        </p:nvPicPr>
        <p:blipFill>
          <a:blip r:embed="rId2"/>
          <a:stretch>
            <a:fillRect/>
          </a:stretch>
        </p:blipFill>
        <p:spPr>
          <a:xfrm>
            <a:off x="1012166" y="3089998"/>
            <a:ext cx="4966188" cy="3266352"/>
          </a:xfrm>
          <a:prstGeom prst="rect">
            <a:avLst/>
          </a:prstGeom>
        </p:spPr>
      </p:pic>
      <p:pic>
        <p:nvPicPr>
          <p:cNvPr id="11" name="Imagen 10">
            <a:extLst>
              <a:ext uri="{FF2B5EF4-FFF2-40B4-BE49-F238E27FC236}">
                <a16:creationId xmlns:a16="http://schemas.microsoft.com/office/drawing/2014/main" id="{EFF2A7AD-385F-E5A2-3533-30FBD1183977}"/>
              </a:ext>
            </a:extLst>
          </p:cNvPr>
          <p:cNvPicPr>
            <a:picLocks noChangeAspect="1"/>
          </p:cNvPicPr>
          <p:nvPr/>
        </p:nvPicPr>
        <p:blipFill>
          <a:blip r:embed="rId3"/>
          <a:stretch>
            <a:fillRect/>
          </a:stretch>
        </p:blipFill>
        <p:spPr>
          <a:xfrm>
            <a:off x="6096000" y="3513567"/>
            <a:ext cx="6095998" cy="1459416"/>
          </a:xfrm>
          <a:prstGeom prst="rect">
            <a:avLst/>
          </a:prstGeom>
        </p:spPr>
      </p:pic>
      <p:sp>
        <p:nvSpPr>
          <p:cNvPr id="12" name="CuadroTexto 11">
            <a:extLst>
              <a:ext uri="{FF2B5EF4-FFF2-40B4-BE49-F238E27FC236}">
                <a16:creationId xmlns:a16="http://schemas.microsoft.com/office/drawing/2014/main" id="{7765726E-5ACD-41F1-7486-EB1F00608E06}"/>
              </a:ext>
            </a:extLst>
          </p:cNvPr>
          <p:cNvSpPr txBox="1"/>
          <p:nvPr/>
        </p:nvSpPr>
        <p:spPr>
          <a:xfrm>
            <a:off x="6035615" y="3164015"/>
            <a:ext cx="6156383" cy="309637"/>
          </a:xfrm>
          <a:prstGeom prst="rect">
            <a:avLst/>
          </a:prstGeom>
          <a:noFill/>
        </p:spPr>
        <p:txBody>
          <a:bodyPr wrap="square">
            <a:spAutoFit/>
          </a:bodyPr>
          <a:lstStyle/>
          <a:p>
            <a:pPr lvl="0">
              <a:lnSpc>
                <a:spcPct val="107000"/>
              </a:lnSpc>
              <a:spcAft>
                <a:spcPts val="800"/>
              </a:spcAft>
            </a:pPr>
            <a:r>
              <a:rPr lang="es-ES" sz="1400" dirty="0"/>
              <a:t>Comprobación de que accede al exterior:</a:t>
            </a:r>
            <a:endParaRPr lang="es-ES" sz="14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49182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64</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3.2 Configuración de NAT Gateway y Tablas de Rutas</a:t>
            </a:r>
          </a:p>
        </p:txBody>
      </p:sp>
      <p:sp>
        <p:nvSpPr>
          <p:cNvPr id="5" name="CuadroTexto 4">
            <a:extLst>
              <a:ext uri="{FF2B5EF4-FFF2-40B4-BE49-F238E27FC236}">
                <a16:creationId xmlns:a16="http://schemas.microsoft.com/office/drawing/2014/main" id="{D313ABDF-7AE0-8794-4645-0743FB531A07}"/>
              </a:ext>
            </a:extLst>
          </p:cNvPr>
          <p:cNvSpPr txBox="1"/>
          <p:nvPr/>
        </p:nvSpPr>
        <p:spPr>
          <a:xfrm>
            <a:off x="927340" y="1964258"/>
            <a:ext cx="10426460" cy="1001172"/>
          </a:xfrm>
          <a:prstGeom prst="rect">
            <a:avLst/>
          </a:prstGeom>
          <a:noFill/>
        </p:spPr>
        <p:txBody>
          <a:bodyPr wrap="square">
            <a:spAutoFit/>
          </a:bodyPr>
          <a:lstStyle/>
          <a:p>
            <a:pPr lvl="0">
              <a:lnSpc>
                <a:spcPct val="107000"/>
              </a:lnSpc>
              <a:spcAft>
                <a:spcPts val="800"/>
              </a:spcAft>
            </a:pPr>
            <a:r>
              <a:rPr lang="es-ES" sz="1400" dirty="0"/>
              <a:t>Asignar la nueva tabla de encaminamiento a la subred privada (sección </a:t>
            </a:r>
            <a:r>
              <a:rPr lang="es-ES" sz="1400" dirty="0" err="1"/>
              <a:t>Subnets</a:t>
            </a:r>
            <a:r>
              <a:rPr lang="es-ES" sz="1400" dirty="0"/>
              <a:t> de VPC). A continuación, acceder a la instancia lanzada en la subred privada y comprobar que es posible alcanzar recursos externos. ¿Cómo podemos conocer desde la instancia qué dirección IP pública se está usando para las conexiones exteriores? Comprobar que dicha dirección coincide con la IP elástica asociada al NAT Gateway. </a:t>
            </a:r>
            <a:endParaRPr lang="es-ES" sz="1400" kern="100" dirty="0">
              <a:effectLst/>
              <a:ea typeface="Aptos" panose="020B000402020202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C52356FB-4C8D-16B0-31D4-75991065268D}"/>
              </a:ext>
            </a:extLst>
          </p:cNvPr>
          <p:cNvPicPr>
            <a:picLocks noChangeAspect="1"/>
          </p:cNvPicPr>
          <p:nvPr/>
        </p:nvPicPr>
        <p:blipFill>
          <a:blip r:embed="rId2"/>
          <a:stretch>
            <a:fillRect/>
          </a:stretch>
        </p:blipFill>
        <p:spPr>
          <a:xfrm>
            <a:off x="996996" y="3429000"/>
            <a:ext cx="4291545" cy="423569"/>
          </a:xfrm>
          <a:prstGeom prst="rect">
            <a:avLst/>
          </a:prstGeom>
        </p:spPr>
      </p:pic>
      <p:sp>
        <p:nvSpPr>
          <p:cNvPr id="14" name="CuadroTexto 13">
            <a:extLst>
              <a:ext uri="{FF2B5EF4-FFF2-40B4-BE49-F238E27FC236}">
                <a16:creationId xmlns:a16="http://schemas.microsoft.com/office/drawing/2014/main" id="{66C98DE6-3FA2-DCC7-6FB3-7DF8982B9E72}"/>
              </a:ext>
            </a:extLst>
          </p:cNvPr>
          <p:cNvSpPr txBox="1"/>
          <p:nvPr/>
        </p:nvSpPr>
        <p:spPr>
          <a:xfrm>
            <a:off x="927339" y="3052662"/>
            <a:ext cx="8124646" cy="307777"/>
          </a:xfrm>
          <a:prstGeom prst="rect">
            <a:avLst/>
          </a:prstGeom>
          <a:noFill/>
        </p:spPr>
        <p:txBody>
          <a:bodyPr wrap="square">
            <a:spAutoFit/>
          </a:bodyPr>
          <a:lstStyle/>
          <a:p>
            <a:r>
              <a:rPr lang="es-ES" sz="1400" dirty="0"/>
              <a:t>Devuelve la dirección IP pública que la instancia está utilizando para las conexiones externas:</a:t>
            </a:r>
          </a:p>
        </p:txBody>
      </p:sp>
      <p:pic>
        <p:nvPicPr>
          <p:cNvPr id="17" name="Imagen 16">
            <a:extLst>
              <a:ext uri="{FF2B5EF4-FFF2-40B4-BE49-F238E27FC236}">
                <a16:creationId xmlns:a16="http://schemas.microsoft.com/office/drawing/2014/main" id="{03423958-3D86-A1A3-EF90-FF31657388F0}"/>
              </a:ext>
            </a:extLst>
          </p:cNvPr>
          <p:cNvPicPr>
            <a:picLocks noChangeAspect="1"/>
          </p:cNvPicPr>
          <p:nvPr/>
        </p:nvPicPr>
        <p:blipFill>
          <a:blip r:embed="rId3"/>
          <a:stretch>
            <a:fillRect/>
          </a:stretch>
        </p:blipFill>
        <p:spPr>
          <a:xfrm>
            <a:off x="97766" y="4261859"/>
            <a:ext cx="12192000" cy="750724"/>
          </a:xfrm>
          <a:prstGeom prst="rect">
            <a:avLst/>
          </a:prstGeom>
        </p:spPr>
      </p:pic>
      <p:sp>
        <p:nvSpPr>
          <p:cNvPr id="18" name="CuadroTexto 17">
            <a:extLst>
              <a:ext uri="{FF2B5EF4-FFF2-40B4-BE49-F238E27FC236}">
                <a16:creationId xmlns:a16="http://schemas.microsoft.com/office/drawing/2014/main" id="{32883883-0FC2-2E32-2BBC-37F992928304}"/>
              </a:ext>
            </a:extLst>
          </p:cNvPr>
          <p:cNvSpPr txBox="1"/>
          <p:nvPr/>
        </p:nvSpPr>
        <p:spPr>
          <a:xfrm>
            <a:off x="8936966" y="5796951"/>
            <a:ext cx="1425327" cy="369332"/>
          </a:xfrm>
          <a:prstGeom prst="rect">
            <a:avLst/>
          </a:prstGeom>
          <a:noFill/>
        </p:spPr>
        <p:txBody>
          <a:bodyPr wrap="none" rtlCol="0">
            <a:spAutoFit/>
          </a:bodyPr>
          <a:lstStyle/>
          <a:p>
            <a:r>
              <a:rPr lang="es-ES" dirty="0"/>
              <a:t>3.226.131.34</a:t>
            </a:r>
          </a:p>
        </p:txBody>
      </p:sp>
    </p:spTree>
    <p:extLst>
      <p:ext uri="{BB962C8B-B14F-4D97-AF65-F5344CB8AC3E}">
        <p14:creationId xmlns:p14="http://schemas.microsoft.com/office/powerpoint/2010/main" val="1758453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65</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3.3 Configuración de Network </a:t>
            </a:r>
            <a:r>
              <a:rPr lang="es-ES" sz="1600" i="1" dirty="0" err="1"/>
              <a:t>ACLs</a:t>
            </a:r>
            <a:endParaRPr lang="es-ES" sz="1600" i="1"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Es posible limitar el tráfico que entra o sale de las subredes mediante Network </a:t>
            </a:r>
            <a:r>
              <a:rPr lang="es-ES" sz="1400" dirty="0" err="1"/>
              <a:t>ACLs</a:t>
            </a:r>
            <a:r>
              <a:rPr lang="es-ES" sz="1400" dirty="0"/>
              <a:t>. Verificar en primer lugar la estructura de la ACL predeterminada asociada a las subredes, y sus reglas </a:t>
            </a:r>
            <a:r>
              <a:rPr lang="es-ES" sz="1400" dirty="0" err="1"/>
              <a:t>Inbound</a:t>
            </a:r>
            <a:r>
              <a:rPr lang="es-ES" sz="1400" dirty="0"/>
              <a:t> y </a:t>
            </a:r>
            <a:r>
              <a:rPr lang="es-ES" sz="1400" dirty="0" err="1"/>
              <a:t>Outbound</a:t>
            </a:r>
            <a:r>
              <a:rPr lang="es-ES" sz="1400" dirty="0"/>
              <a:t>. ¿Se limita de alguna manera el tráfico de red con esta ACL? A continuación, crear una ACL de prueba para la red privada que impida el acceso por HTTP desde la red “publica” donde se encuentra el </a:t>
            </a:r>
            <a:r>
              <a:rPr lang="es-ES" sz="1400" dirty="0" err="1"/>
              <a:t>ServidorPublico</a:t>
            </a:r>
            <a:r>
              <a:rPr lang="es-ES" sz="1400" dirty="0"/>
              <a:t>, pero que sí permita el acceso por SSH desde esa red (será el único servicio permitido). A continuación, activar la ACL en la red privada y verificar su funcionamiento. Indicar las reglas usadas.</a:t>
            </a:r>
            <a:endParaRPr lang="es-ES" sz="1400" kern="100" dirty="0">
              <a:effectLst/>
              <a:ea typeface="Aptos" panose="020B000402020202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C77E178F-6A4C-C7A3-8368-2B17FA5AEA0E}"/>
              </a:ext>
            </a:extLst>
          </p:cNvPr>
          <p:cNvPicPr>
            <a:picLocks noChangeAspect="1"/>
          </p:cNvPicPr>
          <p:nvPr/>
        </p:nvPicPr>
        <p:blipFill>
          <a:blip r:embed="rId2"/>
          <a:stretch>
            <a:fillRect/>
          </a:stretch>
        </p:blipFill>
        <p:spPr>
          <a:xfrm>
            <a:off x="1006416" y="3379552"/>
            <a:ext cx="6320286" cy="2775914"/>
          </a:xfrm>
          <a:prstGeom prst="rect">
            <a:avLst/>
          </a:prstGeom>
        </p:spPr>
      </p:pic>
      <p:sp>
        <p:nvSpPr>
          <p:cNvPr id="10" name="CuadroTexto 9">
            <a:extLst>
              <a:ext uri="{FF2B5EF4-FFF2-40B4-BE49-F238E27FC236}">
                <a16:creationId xmlns:a16="http://schemas.microsoft.com/office/drawing/2014/main" id="{05A9AF7A-B8B4-719B-3256-97237632E1E6}"/>
              </a:ext>
            </a:extLst>
          </p:cNvPr>
          <p:cNvSpPr txBox="1"/>
          <p:nvPr/>
        </p:nvSpPr>
        <p:spPr>
          <a:xfrm>
            <a:off x="7539486" y="3697488"/>
            <a:ext cx="4566250" cy="1815882"/>
          </a:xfrm>
          <a:prstGeom prst="rect">
            <a:avLst/>
          </a:prstGeom>
          <a:noFill/>
        </p:spPr>
        <p:txBody>
          <a:bodyPr wrap="square">
            <a:spAutoFit/>
          </a:bodyPr>
          <a:lstStyle/>
          <a:p>
            <a:endParaRPr lang="es-ES" sz="1400" dirty="0"/>
          </a:p>
          <a:p>
            <a:r>
              <a:rPr lang="es-ES" sz="1400" dirty="0"/>
              <a:t>1º Regla: permite todo el tráfico entrante desde cualquier dirección IP externa (0.0.0.0/0)</a:t>
            </a:r>
          </a:p>
          <a:p>
            <a:r>
              <a:rPr lang="es-ES" sz="1400" dirty="0"/>
              <a:t>2º Regla: deniega todo el tráfico entrante desde cualquier dirección IP externa (0.0.0.0/0). </a:t>
            </a:r>
          </a:p>
          <a:p>
            <a:r>
              <a:rPr lang="es-ES" sz="1400" dirty="0"/>
              <a:t>La regla número 100, al estar antes que la regla “*”, permitirá que todo el tráfico entre a menos que sea denegado explícitamente por la segunda regla.</a:t>
            </a:r>
          </a:p>
        </p:txBody>
      </p:sp>
    </p:spTree>
    <p:extLst>
      <p:ext uri="{BB962C8B-B14F-4D97-AF65-F5344CB8AC3E}">
        <p14:creationId xmlns:p14="http://schemas.microsoft.com/office/powerpoint/2010/main" val="2077835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66</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3.3 Configuración de Network </a:t>
            </a:r>
            <a:r>
              <a:rPr lang="es-ES" sz="1600" i="1" dirty="0" err="1"/>
              <a:t>ACLs</a:t>
            </a:r>
            <a:endParaRPr lang="es-ES" sz="1600" i="1"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Es posible limitar el tráfico que entra o sale de las subredes mediante Network </a:t>
            </a:r>
            <a:r>
              <a:rPr lang="es-ES" sz="1400" dirty="0" err="1"/>
              <a:t>ACLs</a:t>
            </a:r>
            <a:r>
              <a:rPr lang="es-ES" sz="1400" dirty="0"/>
              <a:t>. Verificar en primer lugar la estructura de la ACL predeterminada asociada a las subredes, y sus reglas </a:t>
            </a:r>
            <a:r>
              <a:rPr lang="es-ES" sz="1400" dirty="0" err="1"/>
              <a:t>Inbound</a:t>
            </a:r>
            <a:r>
              <a:rPr lang="es-ES" sz="1400" dirty="0"/>
              <a:t> y </a:t>
            </a:r>
            <a:r>
              <a:rPr lang="es-ES" sz="1400" dirty="0" err="1"/>
              <a:t>Outbound</a:t>
            </a:r>
            <a:r>
              <a:rPr lang="es-ES" sz="1400" dirty="0"/>
              <a:t>. ¿Se limita de alguna manera el tráfico de red con esta ACL? A continuación, crear una ACL de prueba para la red privada que impida el acceso por HTTP desde la red “publica” donde se encuentra el </a:t>
            </a:r>
            <a:r>
              <a:rPr lang="es-ES" sz="1400" dirty="0" err="1"/>
              <a:t>ServidorPublico</a:t>
            </a:r>
            <a:r>
              <a:rPr lang="es-ES" sz="1400" dirty="0"/>
              <a:t>, pero que sí permita el acceso por SSH desde esa red (será el único servicio permitido). A continuación, activar la ACL en la red privada y verificar su funcionamiento. Indicar las reglas usadas.</a:t>
            </a:r>
            <a:endParaRPr lang="es-ES" sz="1400" kern="100" dirty="0">
              <a:effectLst/>
              <a:ea typeface="Aptos" panose="020B000402020202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05A9AF7A-B8B4-719B-3256-97237632E1E6}"/>
              </a:ext>
            </a:extLst>
          </p:cNvPr>
          <p:cNvSpPr txBox="1"/>
          <p:nvPr/>
        </p:nvSpPr>
        <p:spPr>
          <a:xfrm>
            <a:off x="1035170" y="4941056"/>
            <a:ext cx="9299276" cy="523220"/>
          </a:xfrm>
          <a:prstGeom prst="rect">
            <a:avLst/>
          </a:prstGeom>
          <a:noFill/>
        </p:spPr>
        <p:txBody>
          <a:bodyPr wrap="square">
            <a:spAutoFit/>
          </a:bodyPr>
          <a:lstStyle/>
          <a:p>
            <a:r>
              <a:rPr lang="es-ES" sz="1400" dirty="0"/>
              <a:t>1º Regla: la regla número 100 permite todo el tráfico saliente desde cualquier dirección IP externa (0.0.0.0/0). </a:t>
            </a:r>
          </a:p>
          <a:p>
            <a:r>
              <a:rPr lang="es-ES" sz="1400" dirty="0"/>
              <a:t>2º Regla, "*", deniega todo el tráfico saliente desde cualquier dirección IP externa (0.0.0.0/0). </a:t>
            </a:r>
          </a:p>
        </p:txBody>
      </p:sp>
      <p:pic>
        <p:nvPicPr>
          <p:cNvPr id="7" name="Imagen 6">
            <a:extLst>
              <a:ext uri="{FF2B5EF4-FFF2-40B4-BE49-F238E27FC236}">
                <a16:creationId xmlns:a16="http://schemas.microsoft.com/office/drawing/2014/main" id="{D950CDAA-12C6-86B6-A995-7F6F87385EC2}"/>
              </a:ext>
            </a:extLst>
          </p:cNvPr>
          <p:cNvPicPr>
            <a:picLocks noChangeAspect="1"/>
          </p:cNvPicPr>
          <p:nvPr/>
        </p:nvPicPr>
        <p:blipFill>
          <a:blip r:embed="rId2"/>
          <a:stretch>
            <a:fillRect/>
          </a:stretch>
        </p:blipFill>
        <p:spPr>
          <a:xfrm>
            <a:off x="927339" y="3274493"/>
            <a:ext cx="9247517" cy="1528857"/>
          </a:xfrm>
          <a:prstGeom prst="rect">
            <a:avLst/>
          </a:prstGeom>
        </p:spPr>
      </p:pic>
    </p:spTree>
    <p:extLst>
      <p:ext uri="{BB962C8B-B14F-4D97-AF65-F5344CB8AC3E}">
        <p14:creationId xmlns:p14="http://schemas.microsoft.com/office/powerpoint/2010/main" val="3060205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67</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3.3 Configuración de Network </a:t>
            </a:r>
            <a:r>
              <a:rPr lang="es-ES" sz="1600" i="1" dirty="0" err="1"/>
              <a:t>ACLs</a:t>
            </a:r>
            <a:endParaRPr lang="es-ES" sz="1600" i="1"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Es posible limitar el tráfico que entra o sale de las subredes mediante Network </a:t>
            </a:r>
            <a:r>
              <a:rPr lang="es-ES" sz="1400" dirty="0" err="1"/>
              <a:t>ACLs</a:t>
            </a:r>
            <a:r>
              <a:rPr lang="es-ES" sz="1400" dirty="0"/>
              <a:t>. Verificar en primer lugar la estructura de la ACL predeterminada asociada a las subredes, y sus reglas </a:t>
            </a:r>
            <a:r>
              <a:rPr lang="es-ES" sz="1400" dirty="0" err="1"/>
              <a:t>Inbound</a:t>
            </a:r>
            <a:r>
              <a:rPr lang="es-ES" sz="1400" dirty="0"/>
              <a:t> y </a:t>
            </a:r>
            <a:r>
              <a:rPr lang="es-ES" sz="1400" dirty="0" err="1"/>
              <a:t>Outbound</a:t>
            </a:r>
            <a:r>
              <a:rPr lang="es-ES" sz="1400" dirty="0"/>
              <a:t>. ¿Se limita de alguna manera el tráfico de red con esta ACL? A continuación, crear una ACL de prueba para la red privada que impida el acceso por HTTP desde la red “publica” donde se encuentra el </a:t>
            </a:r>
            <a:r>
              <a:rPr lang="es-ES" sz="1400" dirty="0" err="1"/>
              <a:t>ServidorPublico</a:t>
            </a:r>
            <a:r>
              <a:rPr lang="es-ES" sz="1400" dirty="0"/>
              <a:t>, pero que sí permita el acceso por SSH desde esa red (será el único servicio permitido). A continuación, activar la ACL en la red privada y verificar su funcionamiento. Indicar las reglas usadas.</a:t>
            </a:r>
            <a:endParaRPr lang="es-ES" sz="1400" kern="100" dirty="0">
              <a:effectLst/>
              <a:ea typeface="Aptos" panose="020B000402020202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05A9AF7A-B8B4-719B-3256-97237632E1E6}"/>
              </a:ext>
            </a:extLst>
          </p:cNvPr>
          <p:cNvSpPr txBox="1"/>
          <p:nvPr/>
        </p:nvSpPr>
        <p:spPr>
          <a:xfrm>
            <a:off x="1035170" y="4941056"/>
            <a:ext cx="9299276" cy="523220"/>
          </a:xfrm>
          <a:prstGeom prst="rect">
            <a:avLst/>
          </a:prstGeom>
          <a:noFill/>
        </p:spPr>
        <p:txBody>
          <a:bodyPr wrap="square">
            <a:spAutoFit/>
          </a:bodyPr>
          <a:lstStyle/>
          <a:p>
            <a:r>
              <a:rPr lang="es-ES" sz="1400" dirty="0"/>
              <a:t>1º Regla: la regla número 100 permite todo el tráfico saliente desde cualquier dirección IP externa (0.0.0.0/0). </a:t>
            </a:r>
          </a:p>
          <a:p>
            <a:r>
              <a:rPr lang="es-ES" sz="1400" dirty="0"/>
              <a:t>2º Regla, "*", deniega todo el tráfico saliente desde cualquier dirección IP externa (0.0.0.0/0). </a:t>
            </a:r>
          </a:p>
        </p:txBody>
      </p:sp>
      <p:pic>
        <p:nvPicPr>
          <p:cNvPr id="7" name="Imagen 6">
            <a:extLst>
              <a:ext uri="{FF2B5EF4-FFF2-40B4-BE49-F238E27FC236}">
                <a16:creationId xmlns:a16="http://schemas.microsoft.com/office/drawing/2014/main" id="{D950CDAA-12C6-86B6-A995-7F6F87385EC2}"/>
              </a:ext>
            </a:extLst>
          </p:cNvPr>
          <p:cNvPicPr>
            <a:picLocks noChangeAspect="1"/>
          </p:cNvPicPr>
          <p:nvPr/>
        </p:nvPicPr>
        <p:blipFill>
          <a:blip r:embed="rId2"/>
          <a:stretch>
            <a:fillRect/>
          </a:stretch>
        </p:blipFill>
        <p:spPr>
          <a:xfrm>
            <a:off x="927339" y="3274493"/>
            <a:ext cx="9247517" cy="1528857"/>
          </a:xfrm>
          <a:prstGeom prst="rect">
            <a:avLst/>
          </a:prstGeom>
        </p:spPr>
      </p:pic>
      <p:sp>
        <p:nvSpPr>
          <p:cNvPr id="8" name="CuadroTexto 7">
            <a:extLst>
              <a:ext uri="{FF2B5EF4-FFF2-40B4-BE49-F238E27FC236}">
                <a16:creationId xmlns:a16="http://schemas.microsoft.com/office/drawing/2014/main" id="{8311D949-043B-C749-687B-F40CDF7F030C}"/>
              </a:ext>
            </a:extLst>
          </p:cNvPr>
          <p:cNvSpPr txBox="1"/>
          <p:nvPr/>
        </p:nvSpPr>
        <p:spPr>
          <a:xfrm>
            <a:off x="1092679" y="5695424"/>
            <a:ext cx="10552981" cy="307777"/>
          </a:xfrm>
          <a:prstGeom prst="rect">
            <a:avLst/>
          </a:prstGeom>
          <a:noFill/>
        </p:spPr>
        <p:txBody>
          <a:bodyPr wrap="square">
            <a:spAutoFit/>
          </a:bodyPr>
          <a:lstStyle/>
          <a:p>
            <a:r>
              <a:rPr lang="es-ES" sz="1400" dirty="0"/>
              <a:t>Mientras que el tráfico de entrada está siendo permitido, el tráfico de salida está siendo limitado y en su mayoría denegado</a:t>
            </a:r>
          </a:p>
        </p:txBody>
      </p:sp>
    </p:spTree>
    <p:extLst>
      <p:ext uri="{BB962C8B-B14F-4D97-AF65-F5344CB8AC3E}">
        <p14:creationId xmlns:p14="http://schemas.microsoft.com/office/powerpoint/2010/main" val="20361789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68</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3.3 Configuración de Network </a:t>
            </a:r>
            <a:r>
              <a:rPr lang="es-ES" sz="1600" i="1" dirty="0" err="1"/>
              <a:t>ACLs</a:t>
            </a:r>
            <a:endParaRPr lang="es-ES" sz="1600" i="1"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Es posible limitar el tráfico que entra o sale de las subredes mediante Network </a:t>
            </a:r>
            <a:r>
              <a:rPr lang="es-ES" sz="1400" dirty="0" err="1"/>
              <a:t>ACLs</a:t>
            </a:r>
            <a:r>
              <a:rPr lang="es-ES" sz="1400" dirty="0"/>
              <a:t>. Verificar en primer lugar la estructura de la ACL predeterminada asociada a las subredes, y sus reglas </a:t>
            </a:r>
            <a:r>
              <a:rPr lang="es-ES" sz="1400" dirty="0" err="1"/>
              <a:t>Inbound</a:t>
            </a:r>
            <a:r>
              <a:rPr lang="es-ES" sz="1400" dirty="0"/>
              <a:t> y </a:t>
            </a:r>
            <a:r>
              <a:rPr lang="es-ES" sz="1400" dirty="0" err="1"/>
              <a:t>Outbound</a:t>
            </a:r>
            <a:r>
              <a:rPr lang="es-ES" sz="1400" dirty="0"/>
              <a:t>. ¿Se limita de alguna manera el tráfico de red con esta ACL? </a:t>
            </a:r>
            <a:r>
              <a:rPr lang="es-ES" sz="1400" b="1" dirty="0"/>
              <a:t>A continuación, crear una ACL de prueba para la red privada que impida el acceso por HTTP desde la red “publica” donde se encuentra el </a:t>
            </a:r>
            <a:r>
              <a:rPr lang="es-ES" sz="1400" b="1" dirty="0" err="1"/>
              <a:t>ServidorPublico</a:t>
            </a:r>
            <a:r>
              <a:rPr lang="es-ES" sz="1400" b="1" dirty="0"/>
              <a:t>, pero que sí permita el acceso por SSH desde esa red (será el único servicio permitido). </a:t>
            </a:r>
            <a:r>
              <a:rPr lang="es-ES" sz="1400" dirty="0"/>
              <a:t>A continuación, activar la ACL en la red privada y verificar su funcionamiento. Indicar las reglas usadas.</a:t>
            </a:r>
            <a:endParaRPr lang="es-ES" sz="1400" kern="100" dirty="0">
              <a:effectLst/>
              <a:ea typeface="Aptos" panose="020B0004020202020204" pitchFamily="34" charset="0"/>
              <a:cs typeface="Times New Roman" panose="02020603050405020304" pitchFamily="18" charset="0"/>
            </a:endParaRPr>
          </a:p>
        </p:txBody>
      </p:sp>
      <p:pic>
        <p:nvPicPr>
          <p:cNvPr id="9" name="Imagen 8">
            <a:extLst>
              <a:ext uri="{FF2B5EF4-FFF2-40B4-BE49-F238E27FC236}">
                <a16:creationId xmlns:a16="http://schemas.microsoft.com/office/drawing/2014/main" id="{6520EF33-FDEC-C2EF-E1C4-BC0077C14E70}"/>
              </a:ext>
            </a:extLst>
          </p:cNvPr>
          <p:cNvPicPr>
            <a:picLocks noChangeAspect="1"/>
          </p:cNvPicPr>
          <p:nvPr/>
        </p:nvPicPr>
        <p:blipFill>
          <a:blip r:embed="rId2"/>
          <a:stretch>
            <a:fillRect/>
          </a:stretch>
        </p:blipFill>
        <p:spPr>
          <a:xfrm>
            <a:off x="1092679" y="3379552"/>
            <a:ext cx="5072332" cy="2917315"/>
          </a:xfrm>
          <a:prstGeom prst="rect">
            <a:avLst/>
          </a:prstGeom>
        </p:spPr>
      </p:pic>
    </p:spTree>
    <p:extLst>
      <p:ext uri="{BB962C8B-B14F-4D97-AF65-F5344CB8AC3E}">
        <p14:creationId xmlns:p14="http://schemas.microsoft.com/office/powerpoint/2010/main" val="16759898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69</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3.3 Configuración de Network </a:t>
            </a:r>
            <a:r>
              <a:rPr lang="es-ES" sz="1600" i="1" dirty="0" err="1"/>
              <a:t>ACLs</a:t>
            </a:r>
            <a:endParaRPr lang="es-ES" sz="1600" i="1"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Es posible limitar el tráfico que entra o sale de las subredes mediante Network </a:t>
            </a:r>
            <a:r>
              <a:rPr lang="es-ES" sz="1400" dirty="0" err="1"/>
              <a:t>ACLs</a:t>
            </a:r>
            <a:r>
              <a:rPr lang="es-ES" sz="1400" dirty="0"/>
              <a:t>. Verificar en primer lugar la estructura de la ACL predeterminada asociada a las subredes, y sus reglas </a:t>
            </a:r>
            <a:r>
              <a:rPr lang="es-ES" sz="1400" dirty="0" err="1"/>
              <a:t>Inbound</a:t>
            </a:r>
            <a:r>
              <a:rPr lang="es-ES" sz="1400" dirty="0"/>
              <a:t> y </a:t>
            </a:r>
            <a:r>
              <a:rPr lang="es-ES" sz="1400" dirty="0" err="1"/>
              <a:t>Outbound</a:t>
            </a:r>
            <a:r>
              <a:rPr lang="es-ES" sz="1400" dirty="0"/>
              <a:t>. ¿Se limita de alguna manera el tráfico de red con esta ACL? </a:t>
            </a:r>
            <a:r>
              <a:rPr lang="es-ES" sz="1400" b="1" dirty="0"/>
              <a:t>A continuación, crear una ACL de prueba para la red privada que impida el acceso por HTTP desde la red “publica” donde se encuentra el </a:t>
            </a:r>
            <a:r>
              <a:rPr lang="es-ES" sz="1400" b="1" dirty="0" err="1"/>
              <a:t>ServidorPublico</a:t>
            </a:r>
            <a:r>
              <a:rPr lang="es-ES" sz="1400" b="1" dirty="0"/>
              <a:t>, pero que sí permita el acceso por SSH desde esa red (será el único servicio permitido). </a:t>
            </a:r>
            <a:r>
              <a:rPr lang="es-ES" sz="1400" dirty="0"/>
              <a:t>A continuación, activar la ACL en la red privada y verificar su funcionamiento. Indicar las reglas usadas.</a:t>
            </a:r>
            <a:endParaRPr lang="es-ES" sz="1400" kern="100" dirty="0">
              <a:effectLst/>
              <a:ea typeface="Aptos" panose="020B000402020202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0D9AFED0-03B1-614B-32F4-133AAACEBA49}"/>
              </a:ext>
            </a:extLst>
          </p:cNvPr>
          <p:cNvPicPr>
            <a:picLocks noChangeAspect="1"/>
          </p:cNvPicPr>
          <p:nvPr/>
        </p:nvPicPr>
        <p:blipFill>
          <a:blip r:embed="rId2"/>
          <a:stretch>
            <a:fillRect/>
          </a:stretch>
        </p:blipFill>
        <p:spPr>
          <a:xfrm>
            <a:off x="994912" y="3297130"/>
            <a:ext cx="10446607" cy="3024220"/>
          </a:xfrm>
          <a:prstGeom prst="rect">
            <a:avLst/>
          </a:prstGeom>
        </p:spPr>
      </p:pic>
    </p:spTree>
    <p:extLst>
      <p:ext uri="{BB962C8B-B14F-4D97-AF65-F5344CB8AC3E}">
        <p14:creationId xmlns:p14="http://schemas.microsoft.com/office/powerpoint/2010/main" val="401136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0515600" cy="365125"/>
          </a:xfrm>
        </p:spPr>
        <p:txBody>
          <a:bodyPr>
            <a:normAutofit/>
          </a:bodyPr>
          <a:lstStyle/>
          <a:p>
            <a:pPr marL="0" indent="0">
              <a:buNone/>
            </a:pPr>
            <a:r>
              <a:rPr lang="es-ES" sz="1400" dirty="0"/>
              <a:t>*En su momento no creé las claves, las crearé ahora pero no estará reflejado en las próximas trasparencias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7</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pic>
        <p:nvPicPr>
          <p:cNvPr id="17" name="Imagen 16">
            <a:extLst>
              <a:ext uri="{FF2B5EF4-FFF2-40B4-BE49-F238E27FC236}">
                <a16:creationId xmlns:a16="http://schemas.microsoft.com/office/drawing/2014/main" id="{BAB2846B-519B-09EB-C9DC-A426E963C4D0}"/>
              </a:ext>
            </a:extLst>
          </p:cNvPr>
          <p:cNvPicPr>
            <a:picLocks noChangeAspect="1"/>
          </p:cNvPicPr>
          <p:nvPr/>
        </p:nvPicPr>
        <p:blipFill>
          <a:blip r:embed="rId2"/>
          <a:stretch>
            <a:fillRect/>
          </a:stretch>
        </p:blipFill>
        <p:spPr>
          <a:xfrm>
            <a:off x="1347667" y="3270618"/>
            <a:ext cx="1724266" cy="1876687"/>
          </a:xfrm>
          <a:prstGeom prst="rect">
            <a:avLst/>
          </a:prstGeom>
        </p:spPr>
      </p:pic>
      <p:sp>
        <p:nvSpPr>
          <p:cNvPr id="19" name="CuadroTexto 18">
            <a:extLst>
              <a:ext uri="{FF2B5EF4-FFF2-40B4-BE49-F238E27FC236}">
                <a16:creationId xmlns:a16="http://schemas.microsoft.com/office/drawing/2014/main" id="{4DF67557-034D-DCE5-B9FF-8214F91E2107}"/>
              </a:ext>
            </a:extLst>
          </p:cNvPr>
          <p:cNvSpPr txBox="1"/>
          <p:nvPr/>
        </p:nvSpPr>
        <p:spPr>
          <a:xfrm>
            <a:off x="927339" y="2281227"/>
            <a:ext cx="5205340" cy="307777"/>
          </a:xfrm>
          <a:prstGeom prst="rect">
            <a:avLst/>
          </a:prstGeom>
          <a:noFill/>
        </p:spPr>
        <p:txBody>
          <a:bodyPr wrap="square">
            <a:spAutoFit/>
          </a:bodyPr>
          <a:lstStyle/>
          <a:p>
            <a:r>
              <a:rPr lang="es-ES" sz="1400" dirty="0" err="1"/>
              <a:t>Services</a:t>
            </a:r>
            <a:r>
              <a:rPr lang="es-ES" sz="1400" dirty="0"/>
              <a:t> → Compute → EC2 → Network &amp; Security → Key </a:t>
            </a:r>
            <a:r>
              <a:rPr lang="es-ES" sz="1400" dirty="0" err="1"/>
              <a:t>Pairs</a:t>
            </a:r>
            <a:endParaRPr lang="es-ES" sz="140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solidFill>
                  <a:sysClr val="windowText" lastClr="000000"/>
                </a:solidFill>
              </a:rPr>
              <a:t>1.1 Acceso a la Consola y Creación de Claves</a:t>
            </a:r>
          </a:p>
        </p:txBody>
      </p:sp>
      <p:pic>
        <p:nvPicPr>
          <p:cNvPr id="7" name="Imagen 6">
            <a:extLst>
              <a:ext uri="{FF2B5EF4-FFF2-40B4-BE49-F238E27FC236}">
                <a16:creationId xmlns:a16="http://schemas.microsoft.com/office/drawing/2014/main" id="{01B634B1-F1B7-EE13-08D6-1A7D8FC00442}"/>
              </a:ext>
            </a:extLst>
          </p:cNvPr>
          <p:cNvPicPr>
            <a:picLocks noChangeAspect="1"/>
          </p:cNvPicPr>
          <p:nvPr/>
        </p:nvPicPr>
        <p:blipFill>
          <a:blip r:embed="rId3"/>
          <a:stretch>
            <a:fillRect/>
          </a:stretch>
        </p:blipFill>
        <p:spPr>
          <a:xfrm>
            <a:off x="6661557" y="2281227"/>
            <a:ext cx="5050608" cy="3953774"/>
          </a:xfrm>
          <a:prstGeom prst="rect">
            <a:avLst/>
          </a:prstGeom>
        </p:spPr>
      </p:pic>
    </p:spTree>
    <p:extLst>
      <p:ext uri="{BB962C8B-B14F-4D97-AF65-F5344CB8AC3E}">
        <p14:creationId xmlns:p14="http://schemas.microsoft.com/office/powerpoint/2010/main" val="3174892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70</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3.3 Configuración de Network </a:t>
            </a:r>
            <a:r>
              <a:rPr lang="es-ES" sz="1600" i="1" dirty="0" err="1"/>
              <a:t>ACLs</a:t>
            </a:r>
            <a:endParaRPr lang="es-ES" sz="1600" i="1"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Es posible limitar el tráfico que entra o sale de las subredes mediante Network </a:t>
            </a:r>
            <a:r>
              <a:rPr lang="es-ES" sz="1400" dirty="0" err="1"/>
              <a:t>ACLs</a:t>
            </a:r>
            <a:r>
              <a:rPr lang="es-ES" sz="1400" dirty="0"/>
              <a:t>. Verificar en primer lugar la estructura de la ACL predeterminada asociada a las subredes, y sus reglas </a:t>
            </a:r>
            <a:r>
              <a:rPr lang="es-ES" sz="1400" dirty="0" err="1"/>
              <a:t>Inbound</a:t>
            </a:r>
            <a:r>
              <a:rPr lang="es-ES" sz="1400" dirty="0"/>
              <a:t> y </a:t>
            </a:r>
            <a:r>
              <a:rPr lang="es-ES" sz="1400" dirty="0" err="1"/>
              <a:t>Outbound</a:t>
            </a:r>
            <a:r>
              <a:rPr lang="es-ES" sz="1400" dirty="0"/>
              <a:t>. ¿Se limita de alguna manera el tráfico de red con esta ACL? </a:t>
            </a:r>
            <a:r>
              <a:rPr lang="es-ES" sz="1400" b="1" dirty="0"/>
              <a:t>A continuación, crear una ACL de prueba para la red privada que impida el acceso por HTTP desde la red “publica” donde se encuentra el </a:t>
            </a:r>
            <a:r>
              <a:rPr lang="es-ES" sz="1400" b="1" dirty="0" err="1"/>
              <a:t>ServidorPublico</a:t>
            </a:r>
            <a:r>
              <a:rPr lang="es-ES" sz="1400" b="1" dirty="0"/>
              <a:t>, pero que sí permita el acceso por SSH desde esa red (será el único servicio permitido). </a:t>
            </a:r>
            <a:r>
              <a:rPr lang="es-ES" sz="1400" dirty="0"/>
              <a:t>A continuación, activar la ACL en la red privada y verificar su funcionamiento. Indicar las reglas usadas.</a:t>
            </a:r>
            <a:endParaRPr lang="es-ES" sz="1400" kern="100" dirty="0">
              <a:effectLst/>
              <a:ea typeface="Aptos" panose="020B000402020202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0D9AFED0-03B1-614B-32F4-133AAACEBA49}"/>
              </a:ext>
            </a:extLst>
          </p:cNvPr>
          <p:cNvPicPr>
            <a:picLocks noChangeAspect="1"/>
          </p:cNvPicPr>
          <p:nvPr/>
        </p:nvPicPr>
        <p:blipFill>
          <a:blip r:embed="rId2"/>
          <a:stretch>
            <a:fillRect/>
          </a:stretch>
        </p:blipFill>
        <p:spPr>
          <a:xfrm>
            <a:off x="994912" y="3297130"/>
            <a:ext cx="10446607" cy="3024220"/>
          </a:xfrm>
          <a:prstGeom prst="rect">
            <a:avLst/>
          </a:prstGeom>
        </p:spPr>
      </p:pic>
      <p:grpSp>
        <p:nvGrpSpPr>
          <p:cNvPr id="9" name="Grupo 8">
            <a:extLst>
              <a:ext uri="{FF2B5EF4-FFF2-40B4-BE49-F238E27FC236}">
                <a16:creationId xmlns:a16="http://schemas.microsoft.com/office/drawing/2014/main" id="{E53D3BD6-EDDA-0DE1-6B5C-25E38D5D6E2F}"/>
              </a:ext>
            </a:extLst>
          </p:cNvPr>
          <p:cNvGrpSpPr/>
          <p:nvPr/>
        </p:nvGrpSpPr>
        <p:grpSpPr>
          <a:xfrm>
            <a:off x="6490545" y="3679748"/>
            <a:ext cx="2063880" cy="1675800"/>
            <a:chOff x="6490545" y="3679748"/>
            <a:chExt cx="2063880" cy="1675800"/>
          </a:xfrm>
        </p:grpSpPr>
        <mc:AlternateContent xmlns:mc="http://schemas.openxmlformats.org/markup-compatibility/2006">
          <mc:Choice xmlns:p14="http://schemas.microsoft.com/office/powerpoint/2010/main" Requires="p14">
            <p:contentPart p14:bwMode="auto" r:id="rId3">
              <p14:nvContentPartPr>
                <p14:cNvPr id="2" name="Entrada de lápiz 1">
                  <a:extLst>
                    <a:ext uri="{FF2B5EF4-FFF2-40B4-BE49-F238E27FC236}">
                      <a16:creationId xmlns:a16="http://schemas.microsoft.com/office/drawing/2014/main" id="{A477448B-4901-5C25-49BD-D6B892BD1D74}"/>
                    </a:ext>
                  </a:extLst>
                </p14:cNvPr>
                <p14:cNvContentPartPr/>
                <p14:nvPr/>
              </p14:nvContentPartPr>
              <p14:xfrm>
                <a:off x="6930825" y="4462028"/>
                <a:ext cx="1623600" cy="893520"/>
              </p14:xfrm>
            </p:contentPart>
          </mc:Choice>
          <mc:Fallback>
            <p:pic>
              <p:nvPicPr>
                <p:cNvPr id="2" name="Entrada de lápiz 1">
                  <a:extLst>
                    <a:ext uri="{FF2B5EF4-FFF2-40B4-BE49-F238E27FC236}">
                      <a16:creationId xmlns:a16="http://schemas.microsoft.com/office/drawing/2014/main" id="{A477448B-4901-5C25-49BD-D6B892BD1D74}"/>
                    </a:ext>
                  </a:extLst>
                </p:cNvPr>
                <p:cNvPicPr/>
                <p:nvPr/>
              </p:nvPicPr>
              <p:blipFill>
                <a:blip r:embed="rId4"/>
                <a:stretch>
                  <a:fillRect/>
                </a:stretch>
              </p:blipFill>
              <p:spPr>
                <a:xfrm>
                  <a:off x="6912825" y="4444028"/>
                  <a:ext cx="1659240" cy="929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trada de lápiz 7">
                  <a:extLst>
                    <a:ext uri="{FF2B5EF4-FFF2-40B4-BE49-F238E27FC236}">
                      <a16:creationId xmlns:a16="http://schemas.microsoft.com/office/drawing/2014/main" id="{9200A102-E76C-EC52-8991-3989EC54A36C}"/>
                    </a:ext>
                  </a:extLst>
                </p14:cNvPr>
                <p14:cNvContentPartPr/>
                <p14:nvPr/>
              </p14:nvContentPartPr>
              <p14:xfrm>
                <a:off x="6490545" y="3679748"/>
                <a:ext cx="539280" cy="830520"/>
              </p14:xfrm>
            </p:contentPart>
          </mc:Choice>
          <mc:Fallback>
            <p:pic>
              <p:nvPicPr>
                <p:cNvPr id="8" name="Entrada de lápiz 7">
                  <a:extLst>
                    <a:ext uri="{FF2B5EF4-FFF2-40B4-BE49-F238E27FC236}">
                      <a16:creationId xmlns:a16="http://schemas.microsoft.com/office/drawing/2014/main" id="{9200A102-E76C-EC52-8991-3989EC54A36C}"/>
                    </a:ext>
                  </a:extLst>
                </p:cNvPr>
                <p:cNvPicPr/>
                <p:nvPr/>
              </p:nvPicPr>
              <p:blipFill>
                <a:blip r:embed="rId6"/>
                <a:stretch>
                  <a:fillRect/>
                </a:stretch>
              </p:blipFill>
              <p:spPr>
                <a:xfrm>
                  <a:off x="6472545" y="3661748"/>
                  <a:ext cx="574920" cy="866160"/>
                </a:xfrm>
                <a:prstGeom prst="rect">
                  <a:avLst/>
                </a:prstGeom>
              </p:spPr>
            </p:pic>
          </mc:Fallback>
        </mc:AlternateContent>
      </p:grpSp>
      <p:sp>
        <p:nvSpPr>
          <p:cNvPr id="10" name="CuadroTexto 9">
            <a:extLst>
              <a:ext uri="{FF2B5EF4-FFF2-40B4-BE49-F238E27FC236}">
                <a16:creationId xmlns:a16="http://schemas.microsoft.com/office/drawing/2014/main" id="{57617C36-4A2E-572B-24F2-E069C9AC732A}"/>
              </a:ext>
            </a:extLst>
          </p:cNvPr>
          <p:cNvSpPr txBox="1"/>
          <p:nvPr/>
        </p:nvSpPr>
        <p:spPr>
          <a:xfrm>
            <a:off x="6872287" y="3550583"/>
            <a:ext cx="3860416" cy="369332"/>
          </a:xfrm>
          <a:prstGeom prst="rect">
            <a:avLst/>
          </a:prstGeom>
          <a:noFill/>
        </p:spPr>
        <p:txBody>
          <a:bodyPr wrap="none" rtlCol="0">
            <a:spAutoFit/>
          </a:bodyPr>
          <a:lstStyle/>
          <a:p>
            <a:r>
              <a:rPr lang="es-ES" dirty="0">
                <a:solidFill>
                  <a:srgbClr val="FF0000"/>
                </a:solidFill>
              </a:rPr>
              <a:t>Debería ser IP Privada: 172.31.0.0/20</a:t>
            </a:r>
          </a:p>
        </p:txBody>
      </p:sp>
    </p:spTree>
    <p:extLst>
      <p:ext uri="{BB962C8B-B14F-4D97-AF65-F5344CB8AC3E}">
        <p14:creationId xmlns:p14="http://schemas.microsoft.com/office/powerpoint/2010/main" val="1388475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71</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3.3 Configuración de Network </a:t>
            </a:r>
            <a:r>
              <a:rPr lang="es-ES" sz="1600" i="1" dirty="0" err="1"/>
              <a:t>ACLs</a:t>
            </a:r>
            <a:endParaRPr lang="es-ES" sz="1600" i="1"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Es posible limitar el tráfico que entra o sale de las subredes mediante Network </a:t>
            </a:r>
            <a:r>
              <a:rPr lang="es-ES" sz="1400" dirty="0" err="1"/>
              <a:t>ACLs</a:t>
            </a:r>
            <a:r>
              <a:rPr lang="es-ES" sz="1400" dirty="0"/>
              <a:t>. Verificar en primer lugar la estructura de la ACL predeterminada asociada a las subredes, y sus reglas </a:t>
            </a:r>
            <a:r>
              <a:rPr lang="es-ES" sz="1400" dirty="0" err="1"/>
              <a:t>Inbound</a:t>
            </a:r>
            <a:r>
              <a:rPr lang="es-ES" sz="1400" dirty="0"/>
              <a:t> y </a:t>
            </a:r>
            <a:r>
              <a:rPr lang="es-ES" sz="1400" dirty="0" err="1"/>
              <a:t>Outbound</a:t>
            </a:r>
            <a:r>
              <a:rPr lang="es-ES" sz="1400" dirty="0"/>
              <a:t>. ¿Se limita de alguna manera el tráfico de red con esta ACL? A continuación, crear una ACL de prueba para la red privada que impida el acceso por HTTP desde la red “publica” donde se encuentra el </a:t>
            </a:r>
            <a:r>
              <a:rPr lang="es-ES" sz="1400" dirty="0" err="1"/>
              <a:t>ServidorPublico</a:t>
            </a:r>
            <a:r>
              <a:rPr lang="es-ES" sz="1400" dirty="0"/>
              <a:t>, pero que sí permita el acceso por SSH desde esa red (será el único servicio permitido). </a:t>
            </a:r>
            <a:r>
              <a:rPr lang="es-ES" sz="1400" b="1" dirty="0"/>
              <a:t>A continuación, activar la ACL en la red privada y verificar su funcionamiento. Indicar las reglas usadas.</a:t>
            </a:r>
            <a:endParaRPr lang="es-ES" sz="1400" b="1" kern="100" dirty="0">
              <a:effectLst/>
              <a:ea typeface="Aptos" panose="020B000402020202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6EDA8668-2937-3713-D061-1265D110D7B6}"/>
              </a:ext>
            </a:extLst>
          </p:cNvPr>
          <p:cNvPicPr>
            <a:picLocks noChangeAspect="1"/>
          </p:cNvPicPr>
          <p:nvPr/>
        </p:nvPicPr>
        <p:blipFill>
          <a:blip r:embed="rId2"/>
          <a:stretch>
            <a:fillRect/>
          </a:stretch>
        </p:blipFill>
        <p:spPr>
          <a:xfrm>
            <a:off x="1851802" y="3249598"/>
            <a:ext cx="7550989" cy="3053095"/>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EA02931A-0CF9-3CF8-BEEC-B8D8A86BFF15}"/>
                  </a:ext>
                </a:extLst>
              </p14:cNvPr>
              <p14:cNvContentPartPr/>
              <p14:nvPr/>
            </p14:nvContentPartPr>
            <p14:xfrm>
              <a:off x="7676377" y="4520323"/>
              <a:ext cx="1676520" cy="529920"/>
            </p14:xfrm>
          </p:contentPart>
        </mc:Choice>
        <mc:Fallback xmlns="">
          <p:pic>
            <p:nvPicPr>
              <p:cNvPr id="9" name="Entrada de lápiz 8">
                <a:extLst>
                  <a:ext uri="{FF2B5EF4-FFF2-40B4-BE49-F238E27FC236}">
                    <a16:creationId xmlns:a16="http://schemas.microsoft.com/office/drawing/2014/main" id="{EA02931A-0CF9-3CF8-BEEC-B8D8A86BFF15}"/>
                  </a:ext>
                </a:extLst>
              </p:cNvPr>
              <p:cNvPicPr/>
              <p:nvPr/>
            </p:nvPicPr>
            <p:blipFill>
              <a:blip r:embed="rId4"/>
              <a:stretch>
                <a:fillRect/>
              </a:stretch>
            </p:blipFill>
            <p:spPr>
              <a:xfrm>
                <a:off x="7658737" y="4502323"/>
                <a:ext cx="1712160" cy="565560"/>
              </a:xfrm>
              <a:prstGeom prst="rect">
                <a:avLst/>
              </a:prstGeom>
            </p:spPr>
          </p:pic>
        </mc:Fallback>
      </mc:AlternateContent>
    </p:spTree>
    <p:extLst>
      <p:ext uri="{BB962C8B-B14F-4D97-AF65-F5344CB8AC3E}">
        <p14:creationId xmlns:p14="http://schemas.microsoft.com/office/powerpoint/2010/main" val="42529508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72</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3.3 Configuración de Network </a:t>
            </a:r>
            <a:r>
              <a:rPr lang="es-ES" sz="1600" i="1" dirty="0" err="1"/>
              <a:t>ACLs</a:t>
            </a:r>
            <a:endParaRPr lang="es-ES" sz="1600" i="1"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Es posible limitar el tráfico que entra o sale de las subredes mediante Network </a:t>
            </a:r>
            <a:r>
              <a:rPr lang="es-ES" sz="1400" dirty="0" err="1"/>
              <a:t>ACLs</a:t>
            </a:r>
            <a:r>
              <a:rPr lang="es-ES" sz="1400" dirty="0"/>
              <a:t>. Verificar en primer lugar la estructura de la ACL predeterminada asociada a las subredes, y sus reglas </a:t>
            </a:r>
            <a:r>
              <a:rPr lang="es-ES" sz="1400" dirty="0" err="1"/>
              <a:t>Inbound</a:t>
            </a:r>
            <a:r>
              <a:rPr lang="es-ES" sz="1400" dirty="0"/>
              <a:t> y </a:t>
            </a:r>
            <a:r>
              <a:rPr lang="es-ES" sz="1400" dirty="0" err="1"/>
              <a:t>Outbound</a:t>
            </a:r>
            <a:r>
              <a:rPr lang="es-ES" sz="1400" dirty="0"/>
              <a:t>. ¿Se limita de alguna manera el tráfico de red con esta ACL? A continuación, crear una ACL de prueba para la red privada que impida el acceso por HTTP desde la red “publica” donde se encuentra el </a:t>
            </a:r>
            <a:r>
              <a:rPr lang="es-ES" sz="1400" dirty="0" err="1"/>
              <a:t>ServidorPublico</a:t>
            </a:r>
            <a:r>
              <a:rPr lang="es-ES" sz="1400" dirty="0"/>
              <a:t>, pero que sí permita el acceso por SSH desde esa red (será el único servicio permitido). </a:t>
            </a:r>
            <a:r>
              <a:rPr lang="es-ES" sz="1400" b="1" dirty="0"/>
              <a:t>A continuación, activar la ACL en la red privada y verificar su funcionamiento. Indicar las reglas usadas.</a:t>
            </a:r>
            <a:endParaRPr lang="es-ES" sz="1400" b="1" kern="100" dirty="0">
              <a:effectLst/>
              <a:ea typeface="Aptos" panose="020B000402020202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9" name="Entrada de lápiz 8">
                <a:extLst>
                  <a:ext uri="{FF2B5EF4-FFF2-40B4-BE49-F238E27FC236}">
                    <a16:creationId xmlns:a16="http://schemas.microsoft.com/office/drawing/2014/main" id="{EA02931A-0CF9-3CF8-BEEC-B8D8A86BFF15}"/>
                  </a:ext>
                </a:extLst>
              </p14:cNvPr>
              <p14:cNvContentPartPr/>
              <p14:nvPr/>
            </p14:nvContentPartPr>
            <p14:xfrm>
              <a:off x="7676377" y="4520323"/>
              <a:ext cx="1676520" cy="529920"/>
            </p14:xfrm>
          </p:contentPart>
        </mc:Choice>
        <mc:Fallback xmlns="">
          <p:pic>
            <p:nvPicPr>
              <p:cNvPr id="9" name="Entrada de lápiz 8">
                <a:extLst>
                  <a:ext uri="{FF2B5EF4-FFF2-40B4-BE49-F238E27FC236}">
                    <a16:creationId xmlns:a16="http://schemas.microsoft.com/office/drawing/2014/main" id="{EA02931A-0CF9-3CF8-BEEC-B8D8A86BFF15}"/>
                  </a:ext>
                </a:extLst>
              </p:cNvPr>
              <p:cNvPicPr/>
              <p:nvPr/>
            </p:nvPicPr>
            <p:blipFill>
              <a:blip r:embed="rId3"/>
              <a:stretch>
                <a:fillRect/>
              </a:stretch>
            </p:blipFill>
            <p:spPr>
              <a:xfrm>
                <a:off x="7658377" y="4502323"/>
                <a:ext cx="1712160" cy="565560"/>
              </a:xfrm>
              <a:prstGeom prst="rect">
                <a:avLst/>
              </a:prstGeom>
            </p:spPr>
          </p:pic>
        </mc:Fallback>
      </mc:AlternateContent>
      <p:pic>
        <p:nvPicPr>
          <p:cNvPr id="7" name="Imagen 6">
            <a:extLst>
              <a:ext uri="{FF2B5EF4-FFF2-40B4-BE49-F238E27FC236}">
                <a16:creationId xmlns:a16="http://schemas.microsoft.com/office/drawing/2014/main" id="{1CE5FFCE-EA8E-D650-B47B-4DCB6AD145E8}"/>
              </a:ext>
            </a:extLst>
          </p:cNvPr>
          <p:cNvPicPr>
            <a:picLocks noChangeAspect="1"/>
          </p:cNvPicPr>
          <p:nvPr/>
        </p:nvPicPr>
        <p:blipFill>
          <a:blip r:embed="rId4"/>
          <a:stretch>
            <a:fillRect/>
          </a:stretch>
        </p:blipFill>
        <p:spPr>
          <a:xfrm>
            <a:off x="927339" y="3238078"/>
            <a:ext cx="9616116" cy="3076135"/>
          </a:xfrm>
          <a:prstGeom prst="rect">
            <a:avLst/>
          </a:prstGeom>
        </p:spPr>
      </p:pic>
    </p:spTree>
    <p:extLst>
      <p:ext uri="{BB962C8B-B14F-4D97-AF65-F5344CB8AC3E}">
        <p14:creationId xmlns:p14="http://schemas.microsoft.com/office/powerpoint/2010/main" val="37557511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73</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3.3 Configuración de Network </a:t>
            </a:r>
            <a:r>
              <a:rPr lang="es-ES" sz="1600" i="1" dirty="0" err="1"/>
              <a:t>ACLs</a:t>
            </a:r>
            <a:endParaRPr lang="es-ES" sz="1600" i="1" dirty="0"/>
          </a:p>
        </p:txBody>
      </p:sp>
      <p:sp>
        <p:nvSpPr>
          <p:cNvPr id="5" name="CuadroTexto 4">
            <a:extLst>
              <a:ext uri="{FF2B5EF4-FFF2-40B4-BE49-F238E27FC236}">
                <a16:creationId xmlns:a16="http://schemas.microsoft.com/office/drawing/2014/main" id="{D313ABDF-7AE0-8794-4645-0743FB531A07}"/>
              </a:ext>
            </a:extLst>
          </p:cNvPr>
          <p:cNvSpPr txBox="1"/>
          <p:nvPr/>
        </p:nvSpPr>
        <p:spPr>
          <a:xfrm>
            <a:off x="907192" y="1964258"/>
            <a:ext cx="10446608" cy="1231684"/>
          </a:xfrm>
          <a:prstGeom prst="rect">
            <a:avLst/>
          </a:prstGeom>
          <a:noFill/>
        </p:spPr>
        <p:txBody>
          <a:bodyPr wrap="square">
            <a:spAutoFit/>
          </a:bodyPr>
          <a:lstStyle/>
          <a:p>
            <a:pPr lvl="0">
              <a:lnSpc>
                <a:spcPct val="107000"/>
              </a:lnSpc>
              <a:spcAft>
                <a:spcPts val="800"/>
              </a:spcAft>
            </a:pPr>
            <a:r>
              <a:rPr lang="es-ES" sz="1400" dirty="0"/>
              <a:t>Es posible limitar el tráfico que entra o sale de las subredes mediante Network </a:t>
            </a:r>
            <a:r>
              <a:rPr lang="es-ES" sz="1400" dirty="0" err="1"/>
              <a:t>ACLs</a:t>
            </a:r>
            <a:r>
              <a:rPr lang="es-ES" sz="1400" dirty="0"/>
              <a:t>. Verificar en primer lugar la estructura de la ACL predeterminada asociada a las subredes, y sus reglas </a:t>
            </a:r>
            <a:r>
              <a:rPr lang="es-ES" sz="1400" dirty="0" err="1"/>
              <a:t>Inbound</a:t>
            </a:r>
            <a:r>
              <a:rPr lang="es-ES" sz="1400" dirty="0"/>
              <a:t> y </a:t>
            </a:r>
            <a:r>
              <a:rPr lang="es-ES" sz="1400" dirty="0" err="1"/>
              <a:t>Outbound</a:t>
            </a:r>
            <a:r>
              <a:rPr lang="es-ES" sz="1400" dirty="0"/>
              <a:t>. ¿Se limita de alguna manera el tráfico de red con esta ACL? A continuación, crear una ACL de prueba para la red privada que impida el acceso por HTTP desde la red “publica” donde se encuentra el </a:t>
            </a:r>
            <a:r>
              <a:rPr lang="es-ES" sz="1400" dirty="0" err="1"/>
              <a:t>ServidorPublico</a:t>
            </a:r>
            <a:r>
              <a:rPr lang="es-ES" sz="1400" dirty="0"/>
              <a:t>, pero que sí permita el acceso por SSH desde esa red (será el único servicio permitido). </a:t>
            </a:r>
            <a:r>
              <a:rPr lang="es-ES" sz="1400" b="1" dirty="0"/>
              <a:t>A continuación, activar la ACL en la red privada y verificar su funcionamiento. Indicar las reglas usadas.</a:t>
            </a:r>
            <a:endParaRPr lang="es-ES" sz="1400" b="1" kern="100" dirty="0">
              <a:effectLst/>
              <a:ea typeface="Aptos" panose="020B000402020202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450770B2-41F6-7DE5-B9CD-24DC90A3475A}"/>
              </a:ext>
            </a:extLst>
          </p:cNvPr>
          <p:cNvPicPr>
            <a:picLocks noChangeAspect="1"/>
          </p:cNvPicPr>
          <p:nvPr/>
        </p:nvPicPr>
        <p:blipFill>
          <a:blip r:embed="rId2"/>
          <a:stretch>
            <a:fillRect/>
          </a:stretch>
        </p:blipFill>
        <p:spPr>
          <a:xfrm>
            <a:off x="1127542" y="3820818"/>
            <a:ext cx="2986193" cy="852432"/>
          </a:xfrm>
          <a:prstGeom prst="rect">
            <a:avLst/>
          </a:prstGeom>
        </p:spPr>
      </p:pic>
      <p:sp>
        <p:nvSpPr>
          <p:cNvPr id="10" name="CuadroTexto 9">
            <a:extLst>
              <a:ext uri="{FF2B5EF4-FFF2-40B4-BE49-F238E27FC236}">
                <a16:creationId xmlns:a16="http://schemas.microsoft.com/office/drawing/2014/main" id="{B8EF9FBF-6AB1-EF6D-F423-70F18C295717}"/>
              </a:ext>
            </a:extLst>
          </p:cNvPr>
          <p:cNvSpPr txBox="1"/>
          <p:nvPr/>
        </p:nvSpPr>
        <p:spPr>
          <a:xfrm>
            <a:off x="1127542" y="3508170"/>
            <a:ext cx="6767494" cy="307777"/>
          </a:xfrm>
          <a:prstGeom prst="rect">
            <a:avLst/>
          </a:prstGeom>
          <a:noFill/>
        </p:spPr>
        <p:txBody>
          <a:bodyPr wrap="none" rtlCol="0">
            <a:spAutoFit/>
          </a:bodyPr>
          <a:lstStyle/>
          <a:p>
            <a:r>
              <a:rPr lang="es-ES" sz="1400" dirty="0"/>
              <a:t>Deberíamos poder conectarnos al </a:t>
            </a:r>
            <a:r>
              <a:rPr lang="es-ES" sz="1400" dirty="0" err="1"/>
              <a:t>ServidorPublico</a:t>
            </a:r>
            <a:r>
              <a:rPr lang="es-ES" sz="1400" dirty="0"/>
              <a:t> y de ahí al </a:t>
            </a:r>
            <a:r>
              <a:rPr lang="es-ES" sz="1400" dirty="0" err="1"/>
              <a:t>ServidorPrivado</a:t>
            </a:r>
            <a:r>
              <a:rPr lang="es-ES" sz="1400" dirty="0"/>
              <a:t> por </a:t>
            </a:r>
            <a:r>
              <a:rPr lang="es-ES" sz="1400" dirty="0" err="1"/>
              <a:t>ssh</a:t>
            </a:r>
            <a:endParaRPr lang="es-ES" sz="1400" dirty="0"/>
          </a:p>
        </p:txBody>
      </p:sp>
      <p:sp>
        <p:nvSpPr>
          <p:cNvPr id="11" name="CuadroTexto 10">
            <a:extLst>
              <a:ext uri="{FF2B5EF4-FFF2-40B4-BE49-F238E27FC236}">
                <a16:creationId xmlns:a16="http://schemas.microsoft.com/office/drawing/2014/main" id="{49224019-3661-7C99-57DA-97AAAEEFA12E}"/>
              </a:ext>
            </a:extLst>
          </p:cNvPr>
          <p:cNvSpPr txBox="1"/>
          <p:nvPr/>
        </p:nvSpPr>
        <p:spPr>
          <a:xfrm>
            <a:off x="1067566" y="4622257"/>
            <a:ext cx="1383840" cy="307777"/>
          </a:xfrm>
          <a:prstGeom prst="rect">
            <a:avLst/>
          </a:prstGeom>
          <a:noFill/>
        </p:spPr>
        <p:txBody>
          <a:bodyPr wrap="none" rtlCol="0">
            <a:spAutoFit/>
          </a:bodyPr>
          <a:lstStyle/>
          <a:p>
            <a:r>
              <a:rPr lang="es-ES" sz="1400" dirty="0" err="1"/>
              <a:t>ServidorPublico</a:t>
            </a:r>
            <a:endParaRPr lang="es-ES" sz="1400" dirty="0"/>
          </a:p>
        </p:txBody>
      </p:sp>
      <p:pic>
        <p:nvPicPr>
          <p:cNvPr id="13" name="Imagen 12">
            <a:extLst>
              <a:ext uri="{FF2B5EF4-FFF2-40B4-BE49-F238E27FC236}">
                <a16:creationId xmlns:a16="http://schemas.microsoft.com/office/drawing/2014/main" id="{CDD95118-4D3C-10DD-D29E-0973EE80CA53}"/>
              </a:ext>
            </a:extLst>
          </p:cNvPr>
          <p:cNvPicPr>
            <a:picLocks noChangeAspect="1"/>
          </p:cNvPicPr>
          <p:nvPr/>
        </p:nvPicPr>
        <p:blipFill>
          <a:blip r:embed="rId3"/>
          <a:stretch>
            <a:fillRect/>
          </a:stretch>
        </p:blipFill>
        <p:spPr>
          <a:xfrm>
            <a:off x="5284954" y="3982842"/>
            <a:ext cx="2302943" cy="852433"/>
          </a:xfrm>
          <a:prstGeom prst="rect">
            <a:avLst/>
          </a:prstGeom>
        </p:spPr>
      </p:pic>
      <p:sp>
        <p:nvSpPr>
          <p:cNvPr id="14" name="CuadroTexto 13">
            <a:extLst>
              <a:ext uri="{FF2B5EF4-FFF2-40B4-BE49-F238E27FC236}">
                <a16:creationId xmlns:a16="http://schemas.microsoft.com/office/drawing/2014/main" id="{D38B4117-BA7A-2753-B037-D07EE5832B5C}"/>
              </a:ext>
            </a:extLst>
          </p:cNvPr>
          <p:cNvSpPr txBox="1"/>
          <p:nvPr/>
        </p:nvSpPr>
        <p:spPr>
          <a:xfrm>
            <a:off x="5231528" y="4787167"/>
            <a:ext cx="1407437" cy="307777"/>
          </a:xfrm>
          <a:prstGeom prst="rect">
            <a:avLst/>
          </a:prstGeom>
          <a:noFill/>
        </p:spPr>
        <p:txBody>
          <a:bodyPr wrap="none" rtlCol="0">
            <a:spAutoFit/>
          </a:bodyPr>
          <a:lstStyle/>
          <a:p>
            <a:r>
              <a:rPr lang="es-ES" sz="1400" dirty="0" err="1"/>
              <a:t>ServidorPrivado</a:t>
            </a:r>
            <a:endParaRPr lang="es-ES" sz="1400" dirty="0"/>
          </a:p>
        </p:txBody>
      </p:sp>
      <p:sp>
        <p:nvSpPr>
          <p:cNvPr id="16" name="CuadroTexto 15">
            <a:extLst>
              <a:ext uri="{FF2B5EF4-FFF2-40B4-BE49-F238E27FC236}">
                <a16:creationId xmlns:a16="http://schemas.microsoft.com/office/drawing/2014/main" id="{661F5721-AADC-004B-24F3-2C8E2C154F94}"/>
              </a:ext>
            </a:extLst>
          </p:cNvPr>
          <p:cNvSpPr txBox="1"/>
          <p:nvPr/>
        </p:nvSpPr>
        <p:spPr>
          <a:xfrm>
            <a:off x="1067566" y="5164723"/>
            <a:ext cx="7234288" cy="307777"/>
          </a:xfrm>
          <a:prstGeom prst="rect">
            <a:avLst/>
          </a:prstGeom>
          <a:noFill/>
        </p:spPr>
        <p:txBody>
          <a:bodyPr wrap="none" rtlCol="0">
            <a:spAutoFit/>
          </a:bodyPr>
          <a:lstStyle/>
          <a:p>
            <a:r>
              <a:rPr lang="es-ES" sz="1400" dirty="0"/>
              <a:t>No deberíamos poder conectarnos por http (como por ejemplo haciendo </a:t>
            </a:r>
            <a:r>
              <a:rPr lang="es-ES" sz="1400" dirty="0" err="1"/>
              <a:t>curl</a:t>
            </a:r>
            <a:r>
              <a:rPr lang="es-ES" sz="1400" dirty="0"/>
              <a:t> [IP_MAQUINA]</a:t>
            </a:r>
          </a:p>
        </p:txBody>
      </p:sp>
    </p:spTree>
    <p:extLst>
      <p:ext uri="{BB962C8B-B14F-4D97-AF65-F5344CB8AC3E}">
        <p14:creationId xmlns:p14="http://schemas.microsoft.com/office/powerpoint/2010/main" val="25589065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74</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3.3 Configuración de Network </a:t>
            </a:r>
            <a:r>
              <a:rPr lang="es-ES" sz="1600" i="1" dirty="0" err="1"/>
              <a:t>ACLs</a:t>
            </a:r>
            <a:endParaRPr lang="es-ES" sz="1600" i="1" dirty="0"/>
          </a:p>
        </p:txBody>
      </p:sp>
      <p:sp>
        <p:nvSpPr>
          <p:cNvPr id="11" name="CuadroTexto 10">
            <a:extLst>
              <a:ext uri="{FF2B5EF4-FFF2-40B4-BE49-F238E27FC236}">
                <a16:creationId xmlns:a16="http://schemas.microsoft.com/office/drawing/2014/main" id="{49224019-3661-7C99-57DA-97AAAEEFA12E}"/>
              </a:ext>
            </a:extLst>
          </p:cNvPr>
          <p:cNvSpPr txBox="1"/>
          <p:nvPr/>
        </p:nvSpPr>
        <p:spPr>
          <a:xfrm>
            <a:off x="8041468" y="3121223"/>
            <a:ext cx="3782472" cy="307777"/>
          </a:xfrm>
          <a:prstGeom prst="rect">
            <a:avLst/>
          </a:prstGeom>
          <a:noFill/>
        </p:spPr>
        <p:txBody>
          <a:bodyPr wrap="square" rtlCol="0">
            <a:spAutoFit/>
          </a:bodyPr>
          <a:lstStyle/>
          <a:p>
            <a:r>
              <a:rPr lang="es-ES" sz="1400" dirty="0"/>
              <a:t>Conexión </a:t>
            </a:r>
            <a:r>
              <a:rPr lang="es-ES" sz="1400" dirty="0" err="1"/>
              <a:t>ssh</a:t>
            </a:r>
            <a:r>
              <a:rPr lang="es-ES" sz="1400" dirty="0"/>
              <a:t> a </a:t>
            </a:r>
            <a:r>
              <a:rPr lang="es-ES" sz="1400" dirty="0" err="1"/>
              <a:t>ServidorPublico</a:t>
            </a:r>
            <a:r>
              <a:rPr lang="es-ES" sz="1400" dirty="0"/>
              <a:t> exitosa</a:t>
            </a:r>
          </a:p>
        </p:txBody>
      </p:sp>
      <p:pic>
        <p:nvPicPr>
          <p:cNvPr id="12" name="Imagen 11">
            <a:extLst>
              <a:ext uri="{FF2B5EF4-FFF2-40B4-BE49-F238E27FC236}">
                <a16:creationId xmlns:a16="http://schemas.microsoft.com/office/drawing/2014/main" id="{BC5BD388-30F9-F991-4DEE-9543143E4ACA}"/>
              </a:ext>
            </a:extLst>
          </p:cNvPr>
          <p:cNvPicPr>
            <a:picLocks noChangeAspect="1"/>
          </p:cNvPicPr>
          <p:nvPr/>
        </p:nvPicPr>
        <p:blipFill>
          <a:blip r:embed="rId2"/>
          <a:stretch>
            <a:fillRect/>
          </a:stretch>
        </p:blipFill>
        <p:spPr>
          <a:xfrm>
            <a:off x="927339" y="2015487"/>
            <a:ext cx="7024991" cy="4389724"/>
          </a:xfrm>
          <a:prstGeom prst="rect">
            <a:avLst/>
          </a:prstGeom>
        </p:spPr>
      </p:pic>
      <p:sp>
        <p:nvSpPr>
          <p:cNvPr id="17" name="Cerrar llave 16">
            <a:extLst>
              <a:ext uri="{FF2B5EF4-FFF2-40B4-BE49-F238E27FC236}">
                <a16:creationId xmlns:a16="http://schemas.microsoft.com/office/drawing/2014/main" id="{1C8BC163-1914-E7C5-5646-14D33787DB70}"/>
              </a:ext>
            </a:extLst>
          </p:cNvPr>
          <p:cNvSpPr/>
          <p:nvPr/>
        </p:nvSpPr>
        <p:spPr>
          <a:xfrm>
            <a:off x="7651463" y="2015487"/>
            <a:ext cx="300867" cy="2450325"/>
          </a:xfrm>
          <a:prstGeom prst="rightBrace">
            <a:avLst>
              <a:gd name="adj1" fmla="val 8333"/>
              <a:gd name="adj2" fmla="val 52648"/>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s-ES"/>
          </a:p>
        </p:txBody>
      </p:sp>
      <p:sp>
        <p:nvSpPr>
          <p:cNvPr id="18" name="CuadroTexto 17">
            <a:extLst>
              <a:ext uri="{FF2B5EF4-FFF2-40B4-BE49-F238E27FC236}">
                <a16:creationId xmlns:a16="http://schemas.microsoft.com/office/drawing/2014/main" id="{4D554A3D-4C8D-8B1D-F79B-782F26F1B7B4}"/>
              </a:ext>
            </a:extLst>
          </p:cNvPr>
          <p:cNvSpPr txBox="1"/>
          <p:nvPr/>
        </p:nvSpPr>
        <p:spPr>
          <a:xfrm>
            <a:off x="8041468" y="5431120"/>
            <a:ext cx="3782472" cy="523220"/>
          </a:xfrm>
          <a:prstGeom prst="rect">
            <a:avLst/>
          </a:prstGeom>
          <a:noFill/>
        </p:spPr>
        <p:txBody>
          <a:bodyPr wrap="square" rtlCol="0">
            <a:spAutoFit/>
          </a:bodyPr>
          <a:lstStyle/>
          <a:p>
            <a:r>
              <a:rPr lang="es-ES" sz="1400" dirty="0"/>
              <a:t>Conexión </a:t>
            </a:r>
            <a:r>
              <a:rPr lang="es-ES" sz="1400" dirty="0" err="1"/>
              <a:t>ssh</a:t>
            </a:r>
            <a:r>
              <a:rPr lang="es-ES" sz="1400" dirty="0"/>
              <a:t> desde </a:t>
            </a:r>
            <a:r>
              <a:rPr lang="es-ES" sz="1400" dirty="0" err="1"/>
              <a:t>ServidorPublico</a:t>
            </a:r>
            <a:r>
              <a:rPr lang="es-ES" sz="1400" dirty="0"/>
              <a:t> a </a:t>
            </a:r>
            <a:r>
              <a:rPr lang="es-ES" sz="1400" dirty="0" err="1"/>
              <a:t>ServidorPrivado</a:t>
            </a:r>
            <a:r>
              <a:rPr lang="es-ES" sz="1400" dirty="0"/>
              <a:t> exitosa</a:t>
            </a:r>
          </a:p>
        </p:txBody>
      </p:sp>
      <p:sp>
        <p:nvSpPr>
          <p:cNvPr id="19" name="Cerrar llave 18">
            <a:extLst>
              <a:ext uri="{FF2B5EF4-FFF2-40B4-BE49-F238E27FC236}">
                <a16:creationId xmlns:a16="http://schemas.microsoft.com/office/drawing/2014/main" id="{7C5FD1E9-C75E-ACC1-6985-9095A7CA50BB}"/>
              </a:ext>
            </a:extLst>
          </p:cNvPr>
          <p:cNvSpPr/>
          <p:nvPr/>
        </p:nvSpPr>
        <p:spPr>
          <a:xfrm>
            <a:off x="7696032" y="4920062"/>
            <a:ext cx="300867" cy="1436288"/>
          </a:xfrm>
          <a:prstGeom prst="rightBrace">
            <a:avLst>
              <a:gd name="adj1" fmla="val 8333"/>
              <a:gd name="adj2" fmla="val 52648"/>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1878957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75</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3.3 Configuración de Network </a:t>
            </a:r>
            <a:r>
              <a:rPr lang="es-ES" sz="1600" i="1" dirty="0" err="1"/>
              <a:t>ACLs</a:t>
            </a:r>
            <a:endParaRPr lang="es-ES" sz="1600" i="1" dirty="0"/>
          </a:p>
        </p:txBody>
      </p:sp>
      <p:sp>
        <p:nvSpPr>
          <p:cNvPr id="18" name="CuadroTexto 17">
            <a:extLst>
              <a:ext uri="{FF2B5EF4-FFF2-40B4-BE49-F238E27FC236}">
                <a16:creationId xmlns:a16="http://schemas.microsoft.com/office/drawing/2014/main" id="{4D554A3D-4C8D-8B1D-F79B-782F26F1B7B4}"/>
              </a:ext>
            </a:extLst>
          </p:cNvPr>
          <p:cNvSpPr txBox="1"/>
          <p:nvPr/>
        </p:nvSpPr>
        <p:spPr>
          <a:xfrm>
            <a:off x="6206839" y="2533897"/>
            <a:ext cx="5967830" cy="307777"/>
          </a:xfrm>
          <a:prstGeom prst="rect">
            <a:avLst/>
          </a:prstGeom>
          <a:noFill/>
        </p:spPr>
        <p:txBody>
          <a:bodyPr wrap="square" rtlCol="0">
            <a:spAutoFit/>
          </a:bodyPr>
          <a:lstStyle/>
          <a:p>
            <a:r>
              <a:rPr lang="es-ES" sz="1400" dirty="0"/>
              <a:t>Conexión HTTP al </a:t>
            </a:r>
            <a:r>
              <a:rPr lang="es-ES" sz="1400" dirty="0" err="1"/>
              <a:t>ServidorPublico</a:t>
            </a:r>
            <a:r>
              <a:rPr lang="es-ES" sz="1400" dirty="0"/>
              <a:t> </a:t>
            </a:r>
            <a:r>
              <a:rPr lang="es-ES" sz="1400" dirty="0">
                <a:solidFill>
                  <a:srgbClr val="FF0000"/>
                </a:solidFill>
              </a:rPr>
              <a:t>fallida</a:t>
            </a:r>
          </a:p>
        </p:txBody>
      </p:sp>
      <p:pic>
        <p:nvPicPr>
          <p:cNvPr id="5" name="Imagen 4">
            <a:extLst>
              <a:ext uri="{FF2B5EF4-FFF2-40B4-BE49-F238E27FC236}">
                <a16:creationId xmlns:a16="http://schemas.microsoft.com/office/drawing/2014/main" id="{0F15C820-1607-EABA-0069-F88BB3B24A55}"/>
              </a:ext>
            </a:extLst>
          </p:cNvPr>
          <p:cNvPicPr>
            <a:picLocks noChangeAspect="1"/>
          </p:cNvPicPr>
          <p:nvPr/>
        </p:nvPicPr>
        <p:blipFill>
          <a:blip r:embed="rId2"/>
          <a:stretch>
            <a:fillRect/>
          </a:stretch>
        </p:blipFill>
        <p:spPr>
          <a:xfrm>
            <a:off x="1011000" y="5077353"/>
            <a:ext cx="11338431" cy="765133"/>
          </a:xfrm>
          <a:prstGeom prst="rect">
            <a:avLst/>
          </a:prstGeom>
        </p:spPr>
      </p:pic>
      <p:pic>
        <p:nvPicPr>
          <p:cNvPr id="8" name="Imagen 7">
            <a:extLst>
              <a:ext uri="{FF2B5EF4-FFF2-40B4-BE49-F238E27FC236}">
                <a16:creationId xmlns:a16="http://schemas.microsoft.com/office/drawing/2014/main" id="{6A6D8CF8-4221-6C07-3611-534C0BE48B76}"/>
              </a:ext>
            </a:extLst>
          </p:cNvPr>
          <p:cNvPicPr>
            <a:picLocks noChangeAspect="1"/>
          </p:cNvPicPr>
          <p:nvPr/>
        </p:nvPicPr>
        <p:blipFill>
          <a:blip r:embed="rId3"/>
          <a:stretch>
            <a:fillRect/>
          </a:stretch>
        </p:blipFill>
        <p:spPr>
          <a:xfrm>
            <a:off x="1011000" y="1923671"/>
            <a:ext cx="4959067" cy="2862624"/>
          </a:xfrm>
          <a:prstGeom prst="rect">
            <a:avLst/>
          </a:prstGeom>
        </p:spPr>
      </p:pic>
      <p:sp>
        <p:nvSpPr>
          <p:cNvPr id="9" name="CuadroTexto 8">
            <a:extLst>
              <a:ext uri="{FF2B5EF4-FFF2-40B4-BE49-F238E27FC236}">
                <a16:creationId xmlns:a16="http://schemas.microsoft.com/office/drawing/2014/main" id="{E9906D4E-5719-0B68-1C8B-B2C113151817}"/>
              </a:ext>
            </a:extLst>
          </p:cNvPr>
          <p:cNvSpPr txBox="1"/>
          <p:nvPr/>
        </p:nvSpPr>
        <p:spPr>
          <a:xfrm>
            <a:off x="1054685" y="5945529"/>
            <a:ext cx="5967830" cy="307777"/>
          </a:xfrm>
          <a:prstGeom prst="rect">
            <a:avLst/>
          </a:prstGeom>
          <a:noFill/>
        </p:spPr>
        <p:txBody>
          <a:bodyPr wrap="square" rtlCol="0">
            <a:spAutoFit/>
          </a:bodyPr>
          <a:lstStyle/>
          <a:p>
            <a:r>
              <a:rPr lang="es-ES" sz="1400" dirty="0"/>
              <a:t>Conexión HTTP desde </a:t>
            </a:r>
            <a:r>
              <a:rPr lang="es-ES" sz="1400" dirty="0" err="1"/>
              <a:t>ServidorPublico</a:t>
            </a:r>
            <a:r>
              <a:rPr lang="es-ES" sz="1400" dirty="0"/>
              <a:t> a </a:t>
            </a:r>
            <a:r>
              <a:rPr lang="es-ES" sz="1400" dirty="0" err="1"/>
              <a:t>ServidorPrivado</a:t>
            </a:r>
            <a:r>
              <a:rPr lang="es-ES" sz="1400" dirty="0"/>
              <a:t> </a:t>
            </a:r>
            <a:r>
              <a:rPr lang="es-ES" sz="1400" dirty="0">
                <a:solidFill>
                  <a:srgbClr val="FF0000"/>
                </a:solidFill>
              </a:rPr>
              <a:t>fallida</a:t>
            </a:r>
          </a:p>
        </p:txBody>
      </p:sp>
    </p:spTree>
    <p:extLst>
      <p:ext uri="{BB962C8B-B14F-4D97-AF65-F5344CB8AC3E}">
        <p14:creationId xmlns:p14="http://schemas.microsoft.com/office/powerpoint/2010/main" val="1514655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76</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3.4 Terminación de Instancias, NAT Gateway y Recursos Asociados</a:t>
            </a:r>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738664"/>
          </a:xfrm>
          <a:prstGeom prst="rect">
            <a:avLst/>
          </a:prstGeom>
          <a:noFill/>
        </p:spPr>
        <p:txBody>
          <a:bodyPr wrap="square" rtlCol="0">
            <a:spAutoFit/>
          </a:bodyPr>
          <a:lstStyle/>
          <a:p>
            <a:r>
              <a:rPr lang="es-ES" sz="1400" dirty="0"/>
              <a:t>Terminar la ejecución de las instancias usadas, el NAT Gateway, la subred privada, la Network ACL y la tabla de encaminamiento. Indicar el orden seguido en la eliminación de estos recursos Nota: hay que tener en cuenta las dependencias. Por ejemplo, para eliminar una tabla de encaminamiento no puede estar asignada a ninguna subred. </a:t>
            </a:r>
            <a:endParaRPr lang="es-ES" sz="1400" dirty="0">
              <a:solidFill>
                <a:srgbClr val="FF0000"/>
              </a:solidFill>
            </a:endParaRPr>
          </a:p>
        </p:txBody>
      </p:sp>
      <p:sp>
        <p:nvSpPr>
          <p:cNvPr id="2" name="CuadroTexto 1">
            <a:extLst>
              <a:ext uri="{FF2B5EF4-FFF2-40B4-BE49-F238E27FC236}">
                <a16:creationId xmlns:a16="http://schemas.microsoft.com/office/drawing/2014/main" id="{DC594A05-1579-96A5-CCF3-42B0857D5DFD}"/>
              </a:ext>
            </a:extLst>
          </p:cNvPr>
          <p:cNvSpPr txBox="1"/>
          <p:nvPr/>
        </p:nvSpPr>
        <p:spPr>
          <a:xfrm>
            <a:off x="1014734" y="2841674"/>
            <a:ext cx="6726036" cy="1600438"/>
          </a:xfrm>
          <a:prstGeom prst="rect">
            <a:avLst/>
          </a:prstGeom>
          <a:noFill/>
        </p:spPr>
        <p:txBody>
          <a:bodyPr wrap="square" rtlCol="0">
            <a:spAutoFit/>
          </a:bodyPr>
          <a:lstStyle/>
          <a:p>
            <a:pPr marL="342900" indent="-342900">
              <a:buAutoNum type="arabicParenR"/>
            </a:pPr>
            <a:r>
              <a:rPr lang="es-ES" sz="1400" dirty="0"/>
              <a:t>Eliminar </a:t>
            </a:r>
            <a:r>
              <a:rPr lang="es-ES" sz="1400" dirty="0" err="1"/>
              <a:t>ACLs</a:t>
            </a:r>
            <a:r>
              <a:rPr lang="es-ES" sz="1400" dirty="0"/>
              <a:t> de la </a:t>
            </a:r>
            <a:r>
              <a:rPr lang="es-ES" sz="1400" dirty="0" err="1"/>
              <a:t>RedInterna</a:t>
            </a:r>
            <a:endParaRPr lang="es-ES" sz="1400" dirty="0"/>
          </a:p>
          <a:p>
            <a:pPr marL="342900" indent="-342900">
              <a:buAutoNum type="arabicParenR"/>
            </a:pPr>
            <a:r>
              <a:rPr lang="es-ES" sz="1400" dirty="0"/>
              <a:t>Eliminar ACL</a:t>
            </a:r>
          </a:p>
          <a:p>
            <a:pPr marL="342900" indent="-342900">
              <a:buAutoNum type="arabicParenR"/>
            </a:pPr>
            <a:r>
              <a:rPr lang="es-ES" sz="1400" dirty="0"/>
              <a:t>Eliminar Gateway</a:t>
            </a:r>
          </a:p>
          <a:p>
            <a:pPr marL="342900" indent="-342900">
              <a:buFontTx/>
              <a:buAutoNum type="arabicParenR"/>
            </a:pPr>
            <a:r>
              <a:rPr lang="es-ES" sz="1400" dirty="0"/>
              <a:t>Eliminar Instancias</a:t>
            </a:r>
          </a:p>
          <a:p>
            <a:pPr marL="342900" indent="-342900">
              <a:buFontTx/>
              <a:buAutoNum type="arabicParenR"/>
            </a:pPr>
            <a:r>
              <a:rPr lang="es-ES" sz="1400" dirty="0"/>
              <a:t>Eliminar </a:t>
            </a:r>
            <a:r>
              <a:rPr lang="es-ES" sz="1400" dirty="0" err="1"/>
              <a:t>RedInterna</a:t>
            </a:r>
            <a:endParaRPr lang="es-ES" sz="1400" dirty="0"/>
          </a:p>
          <a:p>
            <a:pPr marL="342900" indent="-342900">
              <a:buFontTx/>
              <a:buAutoNum type="arabicParenR"/>
            </a:pPr>
            <a:r>
              <a:rPr lang="es-ES" sz="1400" dirty="0"/>
              <a:t>Eliminar Tabla de rutas</a:t>
            </a:r>
          </a:p>
          <a:p>
            <a:pPr marL="342900" indent="-342900">
              <a:buAutoNum type="arabicParenR"/>
            </a:pPr>
            <a:endParaRPr lang="es-ES" sz="1400" dirty="0"/>
          </a:p>
        </p:txBody>
      </p:sp>
      <p:pic>
        <p:nvPicPr>
          <p:cNvPr id="10" name="Imagen 9">
            <a:extLst>
              <a:ext uri="{FF2B5EF4-FFF2-40B4-BE49-F238E27FC236}">
                <a16:creationId xmlns:a16="http://schemas.microsoft.com/office/drawing/2014/main" id="{5A3C155B-C729-FF96-1CDF-55337A911792}"/>
              </a:ext>
            </a:extLst>
          </p:cNvPr>
          <p:cNvPicPr>
            <a:picLocks noChangeAspect="1"/>
          </p:cNvPicPr>
          <p:nvPr/>
        </p:nvPicPr>
        <p:blipFill>
          <a:blip r:embed="rId2"/>
          <a:stretch>
            <a:fillRect/>
          </a:stretch>
        </p:blipFill>
        <p:spPr>
          <a:xfrm>
            <a:off x="4383656" y="2773654"/>
            <a:ext cx="7539487" cy="2125315"/>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9058C0CA-19B8-252C-8C3A-FD5423CB2F73}"/>
                  </a:ext>
                </a:extLst>
              </p14:cNvPr>
              <p14:cNvContentPartPr/>
              <p14:nvPr/>
            </p14:nvContentPartPr>
            <p14:xfrm>
              <a:off x="3875857" y="2891323"/>
              <a:ext cx="334800" cy="210240"/>
            </p14:xfrm>
          </p:contentPart>
        </mc:Choice>
        <mc:Fallback xmlns="">
          <p:pic>
            <p:nvPicPr>
              <p:cNvPr id="11" name="Entrada de lápiz 10">
                <a:extLst>
                  <a:ext uri="{FF2B5EF4-FFF2-40B4-BE49-F238E27FC236}">
                    <a16:creationId xmlns:a16="http://schemas.microsoft.com/office/drawing/2014/main" id="{9058C0CA-19B8-252C-8C3A-FD5423CB2F73}"/>
                  </a:ext>
                </a:extLst>
              </p:cNvPr>
              <p:cNvPicPr/>
              <p:nvPr/>
            </p:nvPicPr>
            <p:blipFill>
              <a:blip r:embed="rId4"/>
              <a:stretch>
                <a:fillRect/>
              </a:stretch>
            </p:blipFill>
            <p:spPr>
              <a:xfrm>
                <a:off x="3858217" y="2873323"/>
                <a:ext cx="370440" cy="245880"/>
              </a:xfrm>
              <a:prstGeom prst="rect">
                <a:avLst/>
              </a:prstGeom>
            </p:spPr>
          </p:pic>
        </mc:Fallback>
      </mc:AlternateContent>
      <p:pic>
        <p:nvPicPr>
          <p:cNvPr id="13" name="Imagen 12">
            <a:extLst>
              <a:ext uri="{FF2B5EF4-FFF2-40B4-BE49-F238E27FC236}">
                <a16:creationId xmlns:a16="http://schemas.microsoft.com/office/drawing/2014/main" id="{EDD2B464-2E3F-90F0-7379-2D877F0CD6EB}"/>
              </a:ext>
            </a:extLst>
          </p:cNvPr>
          <p:cNvPicPr>
            <a:picLocks noChangeAspect="1"/>
          </p:cNvPicPr>
          <p:nvPr/>
        </p:nvPicPr>
        <p:blipFill>
          <a:blip r:embed="rId5"/>
          <a:stretch>
            <a:fillRect/>
          </a:stretch>
        </p:blipFill>
        <p:spPr>
          <a:xfrm>
            <a:off x="1338532" y="5065849"/>
            <a:ext cx="7211376" cy="1125030"/>
          </a:xfrm>
          <a:prstGeom prst="rect">
            <a:avLst/>
          </a:prstGeom>
        </p:spPr>
      </p:pic>
      <p:grpSp>
        <p:nvGrpSpPr>
          <p:cNvPr id="19" name="Grupo 18">
            <a:extLst>
              <a:ext uri="{FF2B5EF4-FFF2-40B4-BE49-F238E27FC236}">
                <a16:creationId xmlns:a16="http://schemas.microsoft.com/office/drawing/2014/main" id="{B93A60CB-9798-5E6F-6653-685C25F6C62B}"/>
              </a:ext>
            </a:extLst>
          </p:cNvPr>
          <p:cNvGrpSpPr/>
          <p:nvPr/>
        </p:nvGrpSpPr>
        <p:grpSpPr>
          <a:xfrm>
            <a:off x="2737537" y="3214963"/>
            <a:ext cx="1156320" cy="1669320"/>
            <a:chOff x="2737537" y="3214963"/>
            <a:chExt cx="1156320" cy="1669320"/>
          </a:xfrm>
        </p:grpSpPr>
        <mc:AlternateContent xmlns:mc="http://schemas.openxmlformats.org/markup-compatibility/2006" xmlns:p14="http://schemas.microsoft.com/office/powerpoint/2010/main">
          <mc:Choice Requires="p14">
            <p:contentPart p14:bwMode="auto" r:id="rId6">
              <p14:nvContentPartPr>
                <p14:cNvPr id="14" name="Entrada de lápiz 13">
                  <a:extLst>
                    <a:ext uri="{FF2B5EF4-FFF2-40B4-BE49-F238E27FC236}">
                      <a16:creationId xmlns:a16="http://schemas.microsoft.com/office/drawing/2014/main" id="{278CCD33-BDB3-4DBF-D853-5445E03EAC8E}"/>
                    </a:ext>
                  </a:extLst>
                </p14:cNvPr>
                <p14:cNvContentPartPr/>
                <p14:nvPr/>
              </p14:nvContentPartPr>
              <p14:xfrm>
                <a:off x="2737537" y="3231523"/>
                <a:ext cx="984240" cy="30240"/>
              </p14:xfrm>
            </p:contentPart>
          </mc:Choice>
          <mc:Fallback xmlns="">
            <p:pic>
              <p:nvPicPr>
                <p:cNvPr id="14" name="Entrada de lápiz 13">
                  <a:extLst>
                    <a:ext uri="{FF2B5EF4-FFF2-40B4-BE49-F238E27FC236}">
                      <a16:creationId xmlns:a16="http://schemas.microsoft.com/office/drawing/2014/main" id="{278CCD33-BDB3-4DBF-D853-5445E03EAC8E}"/>
                    </a:ext>
                  </a:extLst>
                </p:cNvPr>
                <p:cNvPicPr/>
                <p:nvPr/>
              </p:nvPicPr>
              <p:blipFill>
                <a:blip r:embed="rId7"/>
                <a:stretch>
                  <a:fillRect/>
                </a:stretch>
              </p:blipFill>
              <p:spPr>
                <a:xfrm>
                  <a:off x="2719537" y="3213523"/>
                  <a:ext cx="1019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Entrada de lápiz 15">
                  <a:extLst>
                    <a:ext uri="{FF2B5EF4-FFF2-40B4-BE49-F238E27FC236}">
                      <a16:creationId xmlns:a16="http://schemas.microsoft.com/office/drawing/2014/main" id="{F1DD5842-8271-A108-8B3A-66F3F14B750B}"/>
                    </a:ext>
                  </a:extLst>
                </p14:cNvPr>
                <p14:cNvContentPartPr/>
                <p14:nvPr/>
              </p14:nvContentPartPr>
              <p14:xfrm>
                <a:off x="3755257" y="3214963"/>
                <a:ext cx="1440" cy="360"/>
              </p14:xfrm>
            </p:contentPart>
          </mc:Choice>
          <mc:Fallback xmlns="">
            <p:pic>
              <p:nvPicPr>
                <p:cNvPr id="16" name="Entrada de lápiz 15">
                  <a:extLst>
                    <a:ext uri="{FF2B5EF4-FFF2-40B4-BE49-F238E27FC236}">
                      <a16:creationId xmlns:a16="http://schemas.microsoft.com/office/drawing/2014/main" id="{F1DD5842-8271-A108-8B3A-66F3F14B750B}"/>
                    </a:ext>
                  </a:extLst>
                </p:cNvPr>
                <p:cNvPicPr/>
                <p:nvPr/>
              </p:nvPicPr>
              <p:blipFill>
                <a:blip r:embed="rId9"/>
                <a:stretch>
                  <a:fillRect/>
                </a:stretch>
              </p:blipFill>
              <p:spPr>
                <a:xfrm>
                  <a:off x="3737257" y="3196963"/>
                  <a:ext cx="37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Entrada de lápiz 16">
                  <a:extLst>
                    <a:ext uri="{FF2B5EF4-FFF2-40B4-BE49-F238E27FC236}">
                      <a16:creationId xmlns:a16="http://schemas.microsoft.com/office/drawing/2014/main" id="{C1326507-FC58-790C-9105-6E75C8060881}"/>
                    </a:ext>
                  </a:extLst>
                </p14:cNvPr>
                <p14:cNvContentPartPr/>
                <p14:nvPr/>
              </p14:nvContentPartPr>
              <p14:xfrm>
                <a:off x="3701977" y="3214963"/>
                <a:ext cx="191880" cy="1669320"/>
              </p14:xfrm>
            </p:contentPart>
          </mc:Choice>
          <mc:Fallback xmlns="">
            <p:pic>
              <p:nvPicPr>
                <p:cNvPr id="17" name="Entrada de lápiz 16">
                  <a:extLst>
                    <a:ext uri="{FF2B5EF4-FFF2-40B4-BE49-F238E27FC236}">
                      <a16:creationId xmlns:a16="http://schemas.microsoft.com/office/drawing/2014/main" id="{C1326507-FC58-790C-9105-6E75C8060881}"/>
                    </a:ext>
                  </a:extLst>
                </p:cNvPr>
                <p:cNvPicPr/>
                <p:nvPr/>
              </p:nvPicPr>
              <p:blipFill>
                <a:blip r:embed="rId11"/>
                <a:stretch>
                  <a:fillRect/>
                </a:stretch>
              </p:blipFill>
              <p:spPr>
                <a:xfrm>
                  <a:off x="3684337" y="3196963"/>
                  <a:ext cx="227520" cy="1704960"/>
                </a:xfrm>
                <a:prstGeom prst="rect">
                  <a:avLst/>
                </a:prstGeom>
              </p:spPr>
            </p:pic>
          </mc:Fallback>
        </mc:AlternateContent>
      </p:grpSp>
    </p:spTree>
    <p:extLst>
      <p:ext uri="{BB962C8B-B14F-4D97-AF65-F5344CB8AC3E}">
        <p14:creationId xmlns:p14="http://schemas.microsoft.com/office/powerpoint/2010/main" val="16586116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77</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3.4 Terminación de Instancias, NAT Gateway y Recursos Asociados</a:t>
            </a:r>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738664"/>
          </a:xfrm>
          <a:prstGeom prst="rect">
            <a:avLst/>
          </a:prstGeom>
          <a:noFill/>
        </p:spPr>
        <p:txBody>
          <a:bodyPr wrap="square" rtlCol="0">
            <a:spAutoFit/>
          </a:bodyPr>
          <a:lstStyle/>
          <a:p>
            <a:r>
              <a:rPr lang="es-ES" sz="1400" dirty="0"/>
              <a:t>Terminar la ejecución de las instancias usadas, el NAT Gateway, la subred privada, la Network ACL y la tabla de encaminamiento. Indicar el orden seguido en la eliminación de estos recursos Nota: hay que tener en cuenta las dependencias. Por ejemplo, para eliminar una tabla de encaminamiento no puede estar asignada a ninguna subred. </a:t>
            </a:r>
            <a:endParaRPr lang="es-ES" sz="1400" dirty="0">
              <a:solidFill>
                <a:srgbClr val="FF0000"/>
              </a:solidFill>
            </a:endParaRPr>
          </a:p>
        </p:txBody>
      </p:sp>
      <p:pic>
        <p:nvPicPr>
          <p:cNvPr id="7" name="Imagen 6">
            <a:extLst>
              <a:ext uri="{FF2B5EF4-FFF2-40B4-BE49-F238E27FC236}">
                <a16:creationId xmlns:a16="http://schemas.microsoft.com/office/drawing/2014/main" id="{6987CAA4-91FB-0365-ED85-C9759498B37D}"/>
              </a:ext>
            </a:extLst>
          </p:cNvPr>
          <p:cNvPicPr>
            <a:picLocks noChangeAspect="1"/>
          </p:cNvPicPr>
          <p:nvPr/>
        </p:nvPicPr>
        <p:blipFill>
          <a:blip r:embed="rId2"/>
          <a:stretch>
            <a:fillRect/>
          </a:stretch>
        </p:blipFill>
        <p:spPr>
          <a:xfrm>
            <a:off x="4129176" y="2916504"/>
            <a:ext cx="7965057" cy="718652"/>
          </a:xfrm>
          <a:prstGeom prst="rect">
            <a:avLst/>
          </a:prstGeom>
        </p:spPr>
      </p:pic>
      <p:pic>
        <p:nvPicPr>
          <p:cNvPr id="22" name="Imagen 21">
            <a:extLst>
              <a:ext uri="{FF2B5EF4-FFF2-40B4-BE49-F238E27FC236}">
                <a16:creationId xmlns:a16="http://schemas.microsoft.com/office/drawing/2014/main" id="{1AE4FC2D-0D48-6E99-BD22-CA14C410F2B6}"/>
              </a:ext>
            </a:extLst>
          </p:cNvPr>
          <p:cNvPicPr>
            <a:picLocks noChangeAspect="1"/>
          </p:cNvPicPr>
          <p:nvPr/>
        </p:nvPicPr>
        <p:blipFill>
          <a:blip r:embed="rId3"/>
          <a:stretch>
            <a:fillRect/>
          </a:stretch>
        </p:blipFill>
        <p:spPr>
          <a:xfrm>
            <a:off x="4129176" y="3723289"/>
            <a:ext cx="5917721" cy="2746085"/>
          </a:xfrm>
          <a:prstGeom prst="rect">
            <a:avLst/>
          </a:prstGeom>
        </p:spPr>
      </p:pic>
      <p:sp>
        <p:nvSpPr>
          <p:cNvPr id="24" name="CuadroTexto 23">
            <a:extLst>
              <a:ext uri="{FF2B5EF4-FFF2-40B4-BE49-F238E27FC236}">
                <a16:creationId xmlns:a16="http://schemas.microsoft.com/office/drawing/2014/main" id="{91730B49-A70A-2FAE-0FF5-9FF7C068563D}"/>
              </a:ext>
            </a:extLst>
          </p:cNvPr>
          <p:cNvSpPr txBox="1"/>
          <p:nvPr/>
        </p:nvSpPr>
        <p:spPr>
          <a:xfrm>
            <a:off x="1014734" y="2841674"/>
            <a:ext cx="6726036" cy="1600438"/>
          </a:xfrm>
          <a:prstGeom prst="rect">
            <a:avLst/>
          </a:prstGeom>
          <a:noFill/>
        </p:spPr>
        <p:txBody>
          <a:bodyPr wrap="square" rtlCol="0">
            <a:spAutoFit/>
          </a:bodyPr>
          <a:lstStyle/>
          <a:p>
            <a:pPr marL="342900" indent="-342900">
              <a:buAutoNum type="arabicParenR"/>
            </a:pPr>
            <a:r>
              <a:rPr lang="es-ES" sz="1400" dirty="0"/>
              <a:t>Eliminar </a:t>
            </a:r>
            <a:r>
              <a:rPr lang="es-ES" sz="1400" dirty="0" err="1"/>
              <a:t>ACLs</a:t>
            </a:r>
            <a:r>
              <a:rPr lang="es-ES" sz="1400" dirty="0"/>
              <a:t> de la </a:t>
            </a:r>
            <a:r>
              <a:rPr lang="es-ES" sz="1400" dirty="0" err="1"/>
              <a:t>RedInterna</a:t>
            </a:r>
            <a:endParaRPr lang="es-ES" sz="1400" dirty="0"/>
          </a:p>
          <a:p>
            <a:pPr marL="342900" indent="-342900">
              <a:buAutoNum type="arabicParenR"/>
            </a:pPr>
            <a:r>
              <a:rPr lang="es-ES" sz="1400" dirty="0"/>
              <a:t>Eliminar ACL</a:t>
            </a:r>
          </a:p>
          <a:p>
            <a:pPr marL="342900" indent="-342900">
              <a:buAutoNum type="arabicParenR"/>
            </a:pPr>
            <a:r>
              <a:rPr lang="es-ES" sz="1400" dirty="0"/>
              <a:t>Eliminar Gateway</a:t>
            </a:r>
          </a:p>
          <a:p>
            <a:pPr marL="342900" indent="-342900">
              <a:buFontTx/>
              <a:buAutoNum type="arabicParenR"/>
            </a:pPr>
            <a:r>
              <a:rPr lang="es-ES" sz="1400" dirty="0"/>
              <a:t>Eliminar Instancias</a:t>
            </a:r>
          </a:p>
          <a:p>
            <a:pPr marL="342900" indent="-342900">
              <a:buFontTx/>
              <a:buAutoNum type="arabicParenR"/>
            </a:pPr>
            <a:r>
              <a:rPr lang="es-ES" sz="1400" dirty="0"/>
              <a:t>Eliminar </a:t>
            </a:r>
            <a:r>
              <a:rPr lang="es-ES" sz="1400" dirty="0" err="1"/>
              <a:t>RedInterna</a:t>
            </a:r>
            <a:endParaRPr lang="es-ES" sz="1400" dirty="0"/>
          </a:p>
          <a:p>
            <a:pPr marL="342900" indent="-342900">
              <a:buFontTx/>
              <a:buAutoNum type="arabicParenR"/>
            </a:pPr>
            <a:r>
              <a:rPr lang="es-ES" sz="1400" dirty="0"/>
              <a:t>Eliminar Tabla de rutas</a:t>
            </a:r>
          </a:p>
          <a:p>
            <a:pPr marL="342900" indent="-342900">
              <a:buAutoNum type="arabicParenR"/>
            </a:pPr>
            <a:endParaRPr lang="es-ES" sz="1400" dirty="0"/>
          </a:p>
        </p:txBody>
      </p:sp>
      <mc:AlternateContent xmlns:mc="http://schemas.openxmlformats.org/markup-compatibility/2006" xmlns:p14="http://schemas.microsoft.com/office/powerpoint/2010/main">
        <mc:Choice Requires="p14">
          <p:contentPart p14:bwMode="auto" r:id="rId4">
            <p14:nvContentPartPr>
              <p14:cNvPr id="25" name="Entrada de lápiz 24">
                <a:extLst>
                  <a:ext uri="{FF2B5EF4-FFF2-40B4-BE49-F238E27FC236}">
                    <a16:creationId xmlns:a16="http://schemas.microsoft.com/office/drawing/2014/main" id="{FEC90C06-738A-A98C-1268-EDFB721F48D5}"/>
                  </a:ext>
                </a:extLst>
              </p14:cNvPr>
              <p14:cNvContentPartPr/>
              <p14:nvPr/>
            </p14:nvContentPartPr>
            <p14:xfrm>
              <a:off x="2869657" y="3289123"/>
              <a:ext cx="1114560" cy="204840"/>
            </p14:xfrm>
          </p:contentPart>
        </mc:Choice>
        <mc:Fallback xmlns="">
          <p:pic>
            <p:nvPicPr>
              <p:cNvPr id="25" name="Entrada de lápiz 24">
                <a:extLst>
                  <a:ext uri="{FF2B5EF4-FFF2-40B4-BE49-F238E27FC236}">
                    <a16:creationId xmlns:a16="http://schemas.microsoft.com/office/drawing/2014/main" id="{FEC90C06-738A-A98C-1268-EDFB721F48D5}"/>
                  </a:ext>
                </a:extLst>
              </p:cNvPr>
              <p:cNvPicPr/>
              <p:nvPr/>
            </p:nvPicPr>
            <p:blipFill>
              <a:blip r:embed="rId5"/>
              <a:stretch>
                <a:fillRect/>
              </a:stretch>
            </p:blipFill>
            <p:spPr>
              <a:xfrm>
                <a:off x="2851657" y="3271483"/>
                <a:ext cx="11502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Entrada de lápiz 26">
                <a:extLst>
                  <a:ext uri="{FF2B5EF4-FFF2-40B4-BE49-F238E27FC236}">
                    <a16:creationId xmlns:a16="http://schemas.microsoft.com/office/drawing/2014/main" id="{41303306-0D20-B5A0-F458-23BFD7D9352F}"/>
                  </a:ext>
                </a:extLst>
              </p14:cNvPr>
              <p14:cNvContentPartPr/>
              <p14:nvPr/>
            </p14:nvContentPartPr>
            <p14:xfrm>
              <a:off x="3053617" y="3636523"/>
              <a:ext cx="1092960" cy="439200"/>
            </p14:xfrm>
          </p:contentPart>
        </mc:Choice>
        <mc:Fallback xmlns="">
          <p:pic>
            <p:nvPicPr>
              <p:cNvPr id="27" name="Entrada de lápiz 26">
                <a:extLst>
                  <a:ext uri="{FF2B5EF4-FFF2-40B4-BE49-F238E27FC236}">
                    <a16:creationId xmlns:a16="http://schemas.microsoft.com/office/drawing/2014/main" id="{41303306-0D20-B5A0-F458-23BFD7D9352F}"/>
                  </a:ext>
                </a:extLst>
              </p:cNvPr>
              <p:cNvPicPr/>
              <p:nvPr/>
            </p:nvPicPr>
            <p:blipFill>
              <a:blip r:embed="rId7"/>
              <a:stretch>
                <a:fillRect/>
              </a:stretch>
            </p:blipFill>
            <p:spPr>
              <a:xfrm>
                <a:off x="3035617" y="3618883"/>
                <a:ext cx="1128600" cy="474840"/>
              </a:xfrm>
              <a:prstGeom prst="rect">
                <a:avLst/>
              </a:prstGeom>
            </p:spPr>
          </p:pic>
        </mc:Fallback>
      </mc:AlternateContent>
    </p:spTree>
    <p:extLst>
      <p:ext uri="{BB962C8B-B14F-4D97-AF65-F5344CB8AC3E}">
        <p14:creationId xmlns:p14="http://schemas.microsoft.com/office/powerpoint/2010/main" val="41562656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3.</a:t>
            </a:r>
            <a:r>
              <a:rPr lang="es-ES" sz="2800" b="1" dirty="0">
                <a:solidFill>
                  <a:schemeClr val="bg1"/>
                </a:solidFill>
              </a:rPr>
              <a:t> </a:t>
            </a:r>
            <a:r>
              <a:rPr lang="es-ES" sz="2800" dirty="0">
                <a:solidFill>
                  <a:schemeClr val="tx1"/>
                </a:solidFill>
              </a:rPr>
              <a:t>Subredes Públicas/Privadas y NAT Gateway</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78</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3.4 Terminación de Instancias, NAT Gateway y Recursos Asociados</a:t>
            </a:r>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738664"/>
          </a:xfrm>
          <a:prstGeom prst="rect">
            <a:avLst/>
          </a:prstGeom>
          <a:noFill/>
        </p:spPr>
        <p:txBody>
          <a:bodyPr wrap="square" rtlCol="0">
            <a:spAutoFit/>
          </a:bodyPr>
          <a:lstStyle/>
          <a:p>
            <a:r>
              <a:rPr lang="es-ES" sz="1400" dirty="0"/>
              <a:t>Terminar la ejecución de las instancias usadas, el NAT Gateway, la subred privada, la Network ACL y la tabla de encaminamiento. Indicar el orden seguido en la eliminación de estos recursos Nota: hay que tener en cuenta las dependencias. Por ejemplo, para eliminar una tabla de encaminamiento no puede estar asignada a ninguna subred. </a:t>
            </a:r>
            <a:endParaRPr lang="es-ES" sz="1400" dirty="0">
              <a:solidFill>
                <a:srgbClr val="FF0000"/>
              </a:solidFill>
            </a:endParaRPr>
          </a:p>
        </p:txBody>
      </p:sp>
      <p:sp>
        <p:nvSpPr>
          <p:cNvPr id="24" name="CuadroTexto 23">
            <a:extLst>
              <a:ext uri="{FF2B5EF4-FFF2-40B4-BE49-F238E27FC236}">
                <a16:creationId xmlns:a16="http://schemas.microsoft.com/office/drawing/2014/main" id="{91730B49-A70A-2FAE-0FF5-9FF7C068563D}"/>
              </a:ext>
            </a:extLst>
          </p:cNvPr>
          <p:cNvSpPr txBox="1"/>
          <p:nvPr/>
        </p:nvSpPr>
        <p:spPr>
          <a:xfrm>
            <a:off x="1014734" y="2841674"/>
            <a:ext cx="6726036" cy="1600438"/>
          </a:xfrm>
          <a:prstGeom prst="rect">
            <a:avLst/>
          </a:prstGeom>
          <a:noFill/>
        </p:spPr>
        <p:txBody>
          <a:bodyPr wrap="square" rtlCol="0">
            <a:spAutoFit/>
          </a:bodyPr>
          <a:lstStyle/>
          <a:p>
            <a:pPr marL="342900" indent="-342900">
              <a:buAutoNum type="arabicParenR"/>
            </a:pPr>
            <a:r>
              <a:rPr lang="es-ES" sz="1400" dirty="0"/>
              <a:t>Eliminar </a:t>
            </a:r>
            <a:r>
              <a:rPr lang="es-ES" sz="1400" dirty="0" err="1"/>
              <a:t>ACLs</a:t>
            </a:r>
            <a:r>
              <a:rPr lang="es-ES" sz="1400" dirty="0"/>
              <a:t> de la </a:t>
            </a:r>
            <a:r>
              <a:rPr lang="es-ES" sz="1400" dirty="0" err="1"/>
              <a:t>RedInterna</a:t>
            </a:r>
            <a:endParaRPr lang="es-ES" sz="1400" dirty="0"/>
          </a:p>
          <a:p>
            <a:pPr marL="342900" indent="-342900">
              <a:buAutoNum type="arabicParenR"/>
            </a:pPr>
            <a:r>
              <a:rPr lang="es-ES" sz="1400" dirty="0"/>
              <a:t>Eliminar ACL</a:t>
            </a:r>
          </a:p>
          <a:p>
            <a:pPr marL="342900" indent="-342900">
              <a:buAutoNum type="arabicParenR"/>
            </a:pPr>
            <a:r>
              <a:rPr lang="es-ES" sz="1400" dirty="0"/>
              <a:t>Eliminar Gateway</a:t>
            </a:r>
          </a:p>
          <a:p>
            <a:pPr marL="342900" indent="-342900">
              <a:buFontTx/>
              <a:buAutoNum type="arabicParenR"/>
            </a:pPr>
            <a:r>
              <a:rPr lang="es-ES" sz="1400" dirty="0"/>
              <a:t>Eliminar Instancias</a:t>
            </a:r>
          </a:p>
          <a:p>
            <a:pPr marL="342900" indent="-342900">
              <a:buFontTx/>
              <a:buAutoNum type="arabicParenR"/>
            </a:pPr>
            <a:r>
              <a:rPr lang="es-ES" sz="1400" dirty="0"/>
              <a:t>Eliminar </a:t>
            </a:r>
            <a:r>
              <a:rPr lang="es-ES" sz="1400" dirty="0" err="1"/>
              <a:t>RedInterna</a:t>
            </a:r>
            <a:endParaRPr lang="es-ES" sz="1400" dirty="0"/>
          </a:p>
          <a:p>
            <a:pPr marL="342900" indent="-342900">
              <a:buFontTx/>
              <a:buAutoNum type="arabicParenR"/>
            </a:pPr>
            <a:r>
              <a:rPr lang="es-ES" sz="1400" dirty="0"/>
              <a:t>Eliminar Tabla de rutas</a:t>
            </a:r>
          </a:p>
          <a:p>
            <a:pPr marL="342900" indent="-342900">
              <a:buAutoNum type="arabicParenR"/>
            </a:pPr>
            <a:endParaRPr lang="es-ES" sz="1400" dirty="0"/>
          </a:p>
        </p:txBody>
      </p:sp>
      <p:pic>
        <p:nvPicPr>
          <p:cNvPr id="5" name="Imagen 4">
            <a:extLst>
              <a:ext uri="{FF2B5EF4-FFF2-40B4-BE49-F238E27FC236}">
                <a16:creationId xmlns:a16="http://schemas.microsoft.com/office/drawing/2014/main" id="{35F4C4B3-1DA4-838A-1410-25001398394A}"/>
              </a:ext>
            </a:extLst>
          </p:cNvPr>
          <p:cNvPicPr>
            <a:picLocks noChangeAspect="1"/>
          </p:cNvPicPr>
          <p:nvPr/>
        </p:nvPicPr>
        <p:blipFill>
          <a:blip r:embed="rId2"/>
          <a:stretch>
            <a:fillRect/>
          </a:stretch>
        </p:blipFill>
        <p:spPr>
          <a:xfrm>
            <a:off x="6430362" y="2897462"/>
            <a:ext cx="4545310" cy="2952233"/>
          </a:xfrm>
          <a:prstGeom prst="rect">
            <a:avLst/>
          </a:prstGeom>
        </p:spPr>
      </p:pic>
      <p:pic>
        <p:nvPicPr>
          <p:cNvPr id="10" name="Imagen 9">
            <a:extLst>
              <a:ext uri="{FF2B5EF4-FFF2-40B4-BE49-F238E27FC236}">
                <a16:creationId xmlns:a16="http://schemas.microsoft.com/office/drawing/2014/main" id="{66B4627C-20E8-F56B-D95B-6EBC194EBF70}"/>
              </a:ext>
            </a:extLst>
          </p:cNvPr>
          <p:cNvPicPr>
            <a:picLocks noChangeAspect="1"/>
          </p:cNvPicPr>
          <p:nvPr/>
        </p:nvPicPr>
        <p:blipFill>
          <a:blip r:embed="rId3"/>
          <a:stretch>
            <a:fillRect/>
          </a:stretch>
        </p:blipFill>
        <p:spPr>
          <a:xfrm>
            <a:off x="1129341" y="4373579"/>
            <a:ext cx="5124091" cy="1859045"/>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Entrada de lápiz 10">
                <a:extLst>
                  <a:ext uri="{FF2B5EF4-FFF2-40B4-BE49-F238E27FC236}">
                    <a16:creationId xmlns:a16="http://schemas.microsoft.com/office/drawing/2014/main" id="{F65A727A-F5E3-48B6-F75F-6038CA654BBB}"/>
                  </a:ext>
                </a:extLst>
              </p14:cNvPr>
              <p14:cNvContentPartPr/>
              <p14:nvPr/>
            </p14:nvContentPartPr>
            <p14:xfrm>
              <a:off x="3272137" y="4030363"/>
              <a:ext cx="613080" cy="245520"/>
            </p14:xfrm>
          </p:contentPart>
        </mc:Choice>
        <mc:Fallback xmlns="">
          <p:pic>
            <p:nvPicPr>
              <p:cNvPr id="11" name="Entrada de lápiz 10">
                <a:extLst>
                  <a:ext uri="{FF2B5EF4-FFF2-40B4-BE49-F238E27FC236}">
                    <a16:creationId xmlns:a16="http://schemas.microsoft.com/office/drawing/2014/main" id="{F65A727A-F5E3-48B6-F75F-6038CA654BBB}"/>
                  </a:ext>
                </a:extLst>
              </p:cNvPr>
              <p:cNvPicPr/>
              <p:nvPr/>
            </p:nvPicPr>
            <p:blipFill>
              <a:blip r:embed="rId5"/>
              <a:stretch>
                <a:fillRect/>
              </a:stretch>
            </p:blipFill>
            <p:spPr>
              <a:xfrm>
                <a:off x="3254137" y="4012723"/>
                <a:ext cx="6487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Entrada de lápiz 11">
                <a:extLst>
                  <a:ext uri="{FF2B5EF4-FFF2-40B4-BE49-F238E27FC236}">
                    <a16:creationId xmlns:a16="http://schemas.microsoft.com/office/drawing/2014/main" id="{A39F8661-133E-9049-AE46-4D8C4EA3B93B}"/>
                  </a:ext>
                </a:extLst>
              </p14:cNvPr>
              <p14:cNvContentPartPr/>
              <p14:nvPr/>
            </p14:nvContentPartPr>
            <p14:xfrm>
              <a:off x="3220297" y="3584323"/>
              <a:ext cx="3022200" cy="251640"/>
            </p14:xfrm>
          </p:contentPart>
        </mc:Choice>
        <mc:Fallback xmlns="">
          <p:pic>
            <p:nvPicPr>
              <p:cNvPr id="12" name="Entrada de lápiz 11">
                <a:extLst>
                  <a:ext uri="{FF2B5EF4-FFF2-40B4-BE49-F238E27FC236}">
                    <a16:creationId xmlns:a16="http://schemas.microsoft.com/office/drawing/2014/main" id="{A39F8661-133E-9049-AE46-4D8C4EA3B93B}"/>
                  </a:ext>
                </a:extLst>
              </p:cNvPr>
              <p:cNvPicPr/>
              <p:nvPr/>
            </p:nvPicPr>
            <p:blipFill>
              <a:blip r:embed="rId7"/>
              <a:stretch>
                <a:fillRect/>
              </a:stretch>
            </p:blipFill>
            <p:spPr>
              <a:xfrm>
                <a:off x="3202657" y="3566323"/>
                <a:ext cx="3057840" cy="287280"/>
              </a:xfrm>
              <a:prstGeom prst="rect">
                <a:avLst/>
              </a:prstGeom>
            </p:spPr>
          </p:pic>
        </mc:Fallback>
      </mc:AlternateContent>
    </p:spTree>
    <p:extLst>
      <p:ext uri="{BB962C8B-B14F-4D97-AF65-F5344CB8AC3E}">
        <p14:creationId xmlns:p14="http://schemas.microsoft.com/office/powerpoint/2010/main" val="628521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D2C68-B93E-35CD-8477-FB7944F5C35D}"/>
              </a:ext>
            </a:extLst>
          </p:cNvPr>
          <p:cNvSpPr>
            <a:spLocks noGrp="1"/>
          </p:cNvSpPr>
          <p:nvPr>
            <p:ph type="title"/>
          </p:nvPr>
        </p:nvSpPr>
        <p:spPr/>
        <p:txBody>
          <a:bodyPr/>
          <a:lstStyle/>
          <a:p>
            <a:r>
              <a:rPr lang="es-ES" dirty="0"/>
              <a:t>índice</a:t>
            </a:r>
          </a:p>
        </p:txBody>
      </p:sp>
      <p:sp>
        <p:nvSpPr>
          <p:cNvPr id="27" name="Marcador de fecha 26">
            <a:extLst>
              <a:ext uri="{FF2B5EF4-FFF2-40B4-BE49-F238E27FC236}">
                <a16:creationId xmlns:a16="http://schemas.microsoft.com/office/drawing/2014/main" id="{FADD3258-0CC8-981D-3A28-A272DDB3EF65}"/>
              </a:ext>
            </a:extLst>
          </p:cNvPr>
          <p:cNvSpPr>
            <a:spLocks noGrp="1"/>
          </p:cNvSpPr>
          <p:nvPr>
            <p:ph type="dt" sz="half" idx="10"/>
          </p:nvPr>
        </p:nvSpPr>
        <p:spPr/>
        <p:txBody>
          <a:bodyPr/>
          <a:lstStyle/>
          <a:p>
            <a:pPr rtl="0"/>
            <a:r>
              <a:rPr lang="es-ES" noProof="0" dirty="0"/>
              <a:t>2024</a:t>
            </a:r>
          </a:p>
        </p:txBody>
      </p:sp>
      <p:sp>
        <p:nvSpPr>
          <p:cNvPr id="28" name="Marcador de pie de página 27">
            <a:extLst>
              <a:ext uri="{FF2B5EF4-FFF2-40B4-BE49-F238E27FC236}">
                <a16:creationId xmlns:a16="http://schemas.microsoft.com/office/drawing/2014/main" id="{21570618-2BC2-E0D3-D81A-AA1F2599791C}"/>
              </a:ext>
            </a:extLst>
          </p:cNvPr>
          <p:cNvSpPr>
            <a:spLocks noGrp="1"/>
          </p:cNvSpPr>
          <p:nvPr>
            <p:ph type="ftr" sz="quarter" idx="11"/>
          </p:nvPr>
        </p:nvSpPr>
        <p:spPr/>
        <p:txBody>
          <a:bodyPr/>
          <a:lstStyle/>
          <a:p>
            <a:pPr rtl="0"/>
            <a:r>
              <a:rPr lang="es-ES" noProof="0" dirty="0"/>
              <a:t>P</a:t>
            </a:r>
            <a:r>
              <a:rPr lang="es-ES" dirty="0" err="1"/>
              <a:t>ráctica</a:t>
            </a:r>
            <a:r>
              <a:rPr lang="es-ES" dirty="0"/>
              <a:t> 6 – Paloma Pérez de Madrid</a:t>
            </a:r>
            <a:endParaRPr lang="es-ES" noProof="0" dirty="0"/>
          </a:p>
        </p:txBody>
      </p:sp>
      <p:sp>
        <p:nvSpPr>
          <p:cNvPr id="29" name="Marcador de número de diapositiva 28">
            <a:extLst>
              <a:ext uri="{FF2B5EF4-FFF2-40B4-BE49-F238E27FC236}">
                <a16:creationId xmlns:a16="http://schemas.microsoft.com/office/drawing/2014/main" id="{E0A0DD0F-65BD-3B0E-03D5-D6B193E46F0A}"/>
              </a:ext>
            </a:extLst>
          </p:cNvPr>
          <p:cNvSpPr>
            <a:spLocks noGrp="1"/>
          </p:cNvSpPr>
          <p:nvPr>
            <p:ph type="sldNum" sz="quarter" idx="12"/>
          </p:nvPr>
        </p:nvSpPr>
        <p:spPr/>
        <p:txBody>
          <a:bodyPr/>
          <a:lstStyle/>
          <a:p>
            <a:pPr rtl="0"/>
            <a:fld id="{B5CEABB6-07DC-46E8-9B57-56EC44A396E5}" type="slidenum">
              <a:rPr lang="es-ES" noProof="0" smtClean="0"/>
              <a:t>79</a:t>
            </a:fld>
            <a:endParaRPr lang="es-ES" noProof="0"/>
          </a:p>
        </p:txBody>
      </p:sp>
      <p:sp>
        <p:nvSpPr>
          <p:cNvPr id="30" name="CuadroTexto 29">
            <a:extLst>
              <a:ext uri="{FF2B5EF4-FFF2-40B4-BE49-F238E27FC236}">
                <a16:creationId xmlns:a16="http://schemas.microsoft.com/office/drawing/2014/main" id="{3A56E9CF-11ED-EF97-ED88-97AE62D2E908}"/>
              </a:ext>
            </a:extLst>
          </p:cNvPr>
          <p:cNvSpPr txBox="1"/>
          <p:nvPr/>
        </p:nvSpPr>
        <p:spPr>
          <a:xfrm>
            <a:off x="405270" y="2217740"/>
            <a:ext cx="5781135" cy="3754874"/>
          </a:xfrm>
          <a:prstGeom prst="rect">
            <a:avLst/>
          </a:prstGeom>
          <a:noFill/>
        </p:spPr>
        <p:txBody>
          <a:bodyPr wrap="square">
            <a:spAutoFit/>
          </a:bodyPr>
          <a:lstStyle/>
          <a:p>
            <a:r>
              <a:rPr lang="es-ES" sz="1400" dirty="0">
                <a:solidFill>
                  <a:schemeClr val="bg1"/>
                </a:solidFill>
              </a:rPr>
              <a:t>1. Ejecución de Instancias EC2</a:t>
            </a:r>
          </a:p>
          <a:p>
            <a:r>
              <a:rPr lang="es-ES" sz="1400" dirty="0">
                <a:solidFill>
                  <a:schemeClr val="bg1"/>
                </a:solidFill>
              </a:rPr>
              <a:t>   1.1 Acceso a la Consola y Creación de Claves</a:t>
            </a:r>
          </a:p>
          <a:p>
            <a:r>
              <a:rPr lang="es-ES" sz="1400" dirty="0">
                <a:solidFill>
                  <a:schemeClr val="bg1"/>
                </a:solidFill>
              </a:rPr>
              <a:t>   1.2 Creación de Grupo de Seguridad</a:t>
            </a:r>
          </a:p>
          <a:p>
            <a:r>
              <a:rPr lang="es-ES" sz="1400" dirty="0">
                <a:solidFill>
                  <a:schemeClr val="bg1"/>
                </a:solidFill>
              </a:rPr>
              <a:t>   1.3 Comprobación de VPC y Subredes</a:t>
            </a:r>
          </a:p>
          <a:p>
            <a:r>
              <a:rPr lang="es-ES" sz="1400" dirty="0">
                <a:solidFill>
                  <a:schemeClr val="bg1"/>
                </a:solidFill>
              </a:rPr>
              <a:t>   1.4 Lanzamiento de Instancia </a:t>
            </a:r>
            <a:r>
              <a:rPr lang="es-ES" sz="1400" dirty="0" err="1">
                <a:solidFill>
                  <a:schemeClr val="bg1"/>
                </a:solidFill>
              </a:rPr>
              <a:t>PruebasWeb</a:t>
            </a:r>
            <a:endParaRPr lang="es-ES" sz="1400" dirty="0">
              <a:solidFill>
                <a:schemeClr val="bg1"/>
              </a:solidFill>
            </a:endParaRPr>
          </a:p>
          <a:p>
            <a:r>
              <a:rPr lang="es-ES" sz="1400" dirty="0">
                <a:solidFill>
                  <a:schemeClr val="bg1"/>
                </a:solidFill>
              </a:rPr>
              <a:t>   1.5 Configuración de la Instancia y Tareas de Mantenimiento</a:t>
            </a:r>
          </a:p>
          <a:p>
            <a:r>
              <a:rPr lang="es-ES" sz="1400" dirty="0">
                <a:solidFill>
                  <a:schemeClr val="bg1"/>
                </a:solidFill>
              </a:rPr>
              <a:t>   1.6 Efecto de Reinicio y Detención de la Instancia</a:t>
            </a:r>
          </a:p>
          <a:p>
            <a:r>
              <a:rPr lang="es-ES" sz="1400" dirty="0">
                <a:solidFill>
                  <a:schemeClr val="bg1"/>
                </a:solidFill>
              </a:rPr>
              <a:t>   1.7 Generación de Imagen de la Instancia</a:t>
            </a:r>
          </a:p>
          <a:p>
            <a:r>
              <a:rPr lang="es-ES" sz="1400" dirty="0">
                <a:solidFill>
                  <a:schemeClr val="bg1"/>
                </a:solidFill>
              </a:rPr>
              <a:t>   1.8 Terminación de la Instancia</a:t>
            </a:r>
          </a:p>
          <a:p>
            <a:endParaRPr lang="es-ES" sz="1400" dirty="0">
              <a:solidFill>
                <a:schemeClr val="bg1"/>
              </a:solidFill>
            </a:endParaRPr>
          </a:p>
          <a:p>
            <a:r>
              <a:rPr lang="es-ES" sz="1400" dirty="0">
                <a:solidFill>
                  <a:schemeClr val="bg1"/>
                </a:solidFill>
              </a:rPr>
              <a:t>2. Balanceador de Carga ELB (</a:t>
            </a:r>
            <a:r>
              <a:rPr lang="es-ES" sz="1400" dirty="0" err="1">
                <a:solidFill>
                  <a:schemeClr val="bg1"/>
                </a:solidFill>
              </a:rPr>
              <a:t>Elastic</a:t>
            </a:r>
            <a:r>
              <a:rPr lang="es-ES" sz="1400" dirty="0">
                <a:solidFill>
                  <a:schemeClr val="bg1"/>
                </a:solidFill>
              </a:rPr>
              <a:t> Load </a:t>
            </a:r>
            <a:r>
              <a:rPr lang="es-ES" sz="1400" dirty="0" err="1">
                <a:solidFill>
                  <a:schemeClr val="bg1"/>
                </a:solidFill>
              </a:rPr>
              <a:t>Balancer</a:t>
            </a:r>
            <a:r>
              <a:rPr lang="es-ES" sz="1400" dirty="0">
                <a:solidFill>
                  <a:schemeClr val="bg1"/>
                </a:solidFill>
              </a:rPr>
              <a:t>)</a:t>
            </a:r>
          </a:p>
          <a:p>
            <a:r>
              <a:rPr lang="es-ES" sz="1400" dirty="0">
                <a:solidFill>
                  <a:schemeClr val="bg1"/>
                </a:solidFill>
              </a:rPr>
              <a:t>   2.1 Lanzamiento de Instancias y Creación de Grupo de Seguridad</a:t>
            </a:r>
          </a:p>
          <a:p>
            <a:r>
              <a:rPr lang="es-ES" sz="1400" dirty="0">
                <a:solidFill>
                  <a:schemeClr val="bg1"/>
                </a:solidFill>
              </a:rPr>
              <a:t>   2.2 Creación de Grupo de Destinatarios</a:t>
            </a:r>
          </a:p>
          <a:p>
            <a:r>
              <a:rPr lang="es-ES" sz="1400" dirty="0">
                <a:solidFill>
                  <a:schemeClr val="bg1"/>
                </a:solidFill>
              </a:rPr>
              <a:t>   2.3 Creación de Balanceador de Carga</a:t>
            </a:r>
          </a:p>
          <a:p>
            <a:r>
              <a:rPr lang="es-ES" sz="1400" dirty="0">
                <a:solidFill>
                  <a:schemeClr val="bg1"/>
                </a:solidFill>
              </a:rPr>
              <a:t>   2.4 Pruebas de Acceso y Balanceo</a:t>
            </a:r>
          </a:p>
          <a:p>
            <a:r>
              <a:rPr lang="es-ES" sz="1400" dirty="0">
                <a:solidFill>
                  <a:schemeClr val="bg1"/>
                </a:solidFill>
              </a:rPr>
              <a:t>   2.5 Acceso por SSH a Instancias Internas</a:t>
            </a:r>
          </a:p>
          <a:p>
            <a:r>
              <a:rPr lang="es-ES" sz="1400" dirty="0">
                <a:solidFill>
                  <a:schemeClr val="bg1"/>
                </a:solidFill>
              </a:rPr>
              <a:t>   2.6 Terminación de Instancias y Recursos Asociados</a:t>
            </a:r>
          </a:p>
        </p:txBody>
      </p:sp>
      <p:sp>
        <p:nvSpPr>
          <p:cNvPr id="31" name="CuadroTexto 30">
            <a:extLst>
              <a:ext uri="{FF2B5EF4-FFF2-40B4-BE49-F238E27FC236}">
                <a16:creationId xmlns:a16="http://schemas.microsoft.com/office/drawing/2014/main" id="{876C1640-1C62-5FAE-798B-4CF4FA1C4145}"/>
              </a:ext>
            </a:extLst>
          </p:cNvPr>
          <p:cNvSpPr txBox="1"/>
          <p:nvPr/>
        </p:nvSpPr>
        <p:spPr>
          <a:xfrm>
            <a:off x="6005595" y="2175566"/>
            <a:ext cx="5781135" cy="3970318"/>
          </a:xfrm>
          <a:prstGeom prst="rect">
            <a:avLst/>
          </a:prstGeom>
          <a:noFill/>
        </p:spPr>
        <p:txBody>
          <a:bodyPr wrap="square">
            <a:spAutoFit/>
          </a:bodyPr>
          <a:lstStyle/>
          <a:p>
            <a:r>
              <a:rPr lang="es-ES" sz="1400" dirty="0">
                <a:solidFill>
                  <a:schemeClr val="bg1"/>
                </a:solidFill>
              </a:rPr>
              <a:t>3. Subredes Públicas/Privadas y NAT Gateway</a:t>
            </a:r>
          </a:p>
          <a:p>
            <a:r>
              <a:rPr lang="es-ES" sz="1400" dirty="0">
                <a:solidFill>
                  <a:schemeClr val="bg1"/>
                </a:solidFill>
              </a:rPr>
              <a:t>   3.1 Creación de Subredes y Lanzamiento de Instancias</a:t>
            </a:r>
          </a:p>
          <a:p>
            <a:r>
              <a:rPr lang="es-ES" sz="1400" dirty="0">
                <a:solidFill>
                  <a:schemeClr val="bg1"/>
                </a:solidFill>
              </a:rPr>
              <a:t>   3.2 Configuración de NAT Gateway y Tablas de Rutas</a:t>
            </a:r>
          </a:p>
          <a:p>
            <a:r>
              <a:rPr lang="es-ES" sz="1400" dirty="0">
                <a:solidFill>
                  <a:schemeClr val="bg1"/>
                </a:solidFill>
              </a:rPr>
              <a:t>   3.3 Configuración de Network </a:t>
            </a:r>
            <a:r>
              <a:rPr lang="es-ES" sz="1400" dirty="0" err="1">
                <a:solidFill>
                  <a:schemeClr val="bg1"/>
                </a:solidFill>
              </a:rPr>
              <a:t>ACLs</a:t>
            </a:r>
            <a:endParaRPr lang="es-ES" sz="1400" dirty="0">
              <a:solidFill>
                <a:schemeClr val="bg1"/>
              </a:solidFill>
            </a:endParaRPr>
          </a:p>
          <a:p>
            <a:r>
              <a:rPr lang="es-ES" sz="1400" dirty="0">
                <a:solidFill>
                  <a:schemeClr val="bg1"/>
                </a:solidFill>
              </a:rPr>
              <a:t>   3.4 Terminación de Instancias, NAT Gateway y Recursos Asociados</a:t>
            </a:r>
          </a:p>
          <a:p>
            <a:endParaRPr lang="es-ES" sz="1400" dirty="0">
              <a:solidFill>
                <a:schemeClr val="bg1"/>
              </a:solidFill>
            </a:endParaRPr>
          </a:p>
          <a:p>
            <a:r>
              <a:rPr lang="es-ES" sz="1400" dirty="0">
                <a:solidFill>
                  <a:schemeClr val="bg1"/>
                </a:solidFill>
              </a:rPr>
              <a:t>4. </a:t>
            </a:r>
            <a:r>
              <a:rPr lang="es-ES" sz="1400" b="1" dirty="0">
                <a:solidFill>
                  <a:schemeClr val="bg1"/>
                </a:solidFill>
              </a:rPr>
              <a:t>Almacenamiento S3</a:t>
            </a:r>
          </a:p>
          <a:p>
            <a:r>
              <a:rPr lang="es-ES" sz="1400" dirty="0">
                <a:solidFill>
                  <a:schemeClr val="bg1"/>
                </a:solidFill>
              </a:rPr>
              <a:t>   4.1 Creación de </a:t>
            </a:r>
            <a:r>
              <a:rPr lang="es-ES" sz="1400" dirty="0" err="1">
                <a:solidFill>
                  <a:schemeClr val="bg1"/>
                </a:solidFill>
              </a:rPr>
              <a:t>Bucket</a:t>
            </a:r>
            <a:r>
              <a:rPr lang="es-ES" sz="1400" dirty="0">
                <a:solidFill>
                  <a:schemeClr val="bg1"/>
                </a:solidFill>
              </a:rPr>
              <a:t> S3 y Subida de Archivos</a:t>
            </a:r>
          </a:p>
          <a:p>
            <a:r>
              <a:rPr lang="es-ES" sz="1400" dirty="0">
                <a:solidFill>
                  <a:schemeClr val="bg1"/>
                </a:solidFill>
              </a:rPr>
              <a:t>   4.2 Configuración para Hosting Web Estático</a:t>
            </a:r>
          </a:p>
          <a:p>
            <a:r>
              <a:rPr lang="es-ES" sz="1400" dirty="0">
                <a:solidFill>
                  <a:schemeClr val="bg1"/>
                </a:solidFill>
              </a:rPr>
              <a:t>   4.3 Pruebas de Acceso y Descarga de Archivos</a:t>
            </a:r>
          </a:p>
          <a:p>
            <a:r>
              <a:rPr lang="es-ES" sz="1400" dirty="0">
                <a:solidFill>
                  <a:schemeClr val="bg1"/>
                </a:solidFill>
              </a:rPr>
              <a:t>   4.4 Eliminación del </a:t>
            </a:r>
            <a:r>
              <a:rPr lang="es-ES" sz="1400" dirty="0" err="1">
                <a:solidFill>
                  <a:schemeClr val="bg1"/>
                </a:solidFill>
              </a:rPr>
              <a:t>Bucket</a:t>
            </a:r>
            <a:endParaRPr lang="es-ES" sz="1400" dirty="0">
              <a:solidFill>
                <a:schemeClr val="bg1"/>
              </a:solidFill>
            </a:endParaRPr>
          </a:p>
          <a:p>
            <a:endParaRPr lang="es-ES" sz="1400" dirty="0">
              <a:solidFill>
                <a:schemeClr val="bg1"/>
              </a:solidFill>
            </a:endParaRPr>
          </a:p>
          <a:p>
            <a:r>
              <a:rPr lang="es-ES" sz="1400" dirty="0">
                <a:solidFill>
                  <a:schemeClr val="bg1"/>
                </a:solidFill>
              </a:rPr>
              <a:t>5. </a:t>
            </a:r>
            <a:r>
              <a:rPr lang="es-ES" sz="1400" dirty="0" err="1">
                <a:solidFill>
                  <a:schemeClr val="bg1"/>
                </a:solidFill>
              </a:rPr>
              <a:t>Autoescalado</a:t>
            </a:r>
            <a:r>
              <a:rPr lang="es-ES" sz="1400" dirty="0">
                <a:solidFill>
                  <a:schemeClr val="bg1"/>
                </a:solidFill>
              </a:rPr>
              <a:t> para Aplicaciones Web</a:t>
            </a:r>
          </a:p>
          <a:p>
            <a:r>
              <a:rPr lang="es-ES" sz="1400" dirty="0">
                <a:solidFill>
                  <a:schemeClr val="bg1"/>
                </a:solidFill>
              </a:rPr>
              <a:t>   5.1 Creación de Grupo de Destinatarios y Balanceador</a:t>
            </a:r>
          </a:p>
          <a:p>
            <a:r>
              <a:rPr lang="es-ES" sz="1400" dirty="0">
                <a:solidFill>
                  <a:schemeClr val="bg1"/>
                </a:solidFill>
              </a:rPr>
              <a:t>   5.2 Creación de Plantilla de Lanzamiento y Grupo de </a:t>
            </a:r>
            <a:r>
              <a:rPr lang="es-ES" sz="1400" dirty="0" err="1">
                <a:solidFill>
                  <a:schemeClr val="bg1"/>
                </a:solidFill>
              </a:rPr>
              <a:t>Autoescalado</a:t>
            </a:r>
            <a:endParaRPr lang="es-ES" sz="1400" dirty="0">
              <a:solidFill>
                <a:schemeClr val="bg1"/>
              </a:solidFill>
            </a:endParaRPr>
          </a:p>
          <a:p>
            <a:r>
              <a:rPr lang="es-ES" sz="1400" dirty="0">
                <a:solidFill>
                  <a:schemeClr val="bg1"/>
                </a:solidFill>
              </a:rPr>
              <a:t>   5.3 Configuración de Escalado Automático</a:t>
            </a:r>
          </a:p>
          <a:p>
            <a:r>
              <a:rPr lang="es-ES" sz="1400" dirty="0">
                <a:solidFill>
                  <a:schemeClr val="bg1"/>
                </a:solidFill>
              </a:rPr>
              <a:t>   5.4 Pruebas de Funcionamiento del Escalado</a:t>
            </a:r>
          </a:p>
          <a:p>
            <a:r>
              <a:rPr lang="es-ES" sz="1400" dirty="0">
                <a:solidFill>
                  <a:schemeClr val="bg1"/>
                </a:solidFill>
              </a:rPr>
              <a:t>   5.5 Eliminación de Recursos de </a:t>
            </a:r>
            <a:r>
              <a:rPr lang="es-ES" sz="1400" dirty="0" err="1">
                <a:solidFill>
                  <a:schemeClr val="bg1"/>
                </a:solidFill>
              </a:rPr>
              <a:t>Autoescalado</a:t>
            </a:r>
            <a:endParaRPr lang="es-ES" sz="1400" dirty="0">
              <a:solidFill>
                <a:schemeClr val="bg1"/>
              </a:solidFill>
            </a:endParaRPr>
          </a:p>
        </p:txBody>
      </p:sp>
    </p:spTree>
    <p:extLst>
      <p:ext uri="{BB962C8B-B14F-4D97-AF65-F5344CB8AC3E}">
        <p14:creationId xmlns:p14="http://schemas.microsoft.com/office/powerpoint/2010/main" val="1208328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0515600" cy="866852"/>
          </a:xfrm>
        </p:spPr>
        <p:txBody>
          <a:bodyPr>
            <a:normAutofit/>
          </a:bodyPr>
          <a:lstStyle/>
          <a:p>
            <a:pPr marL="0" indent="0">
              <a:buNone/>
            </a:pPr>
            <a:r>
              <a:rPr lang="es-ES" sz="1400" b="1" dirty="0"/>
              <a:t>Acceder a la sección Network &amp; Security → Security </a:t>
            </a:r>
            <a:r>
              <a:rPr lang="es-ES" sz="1400" b="1" dirty="0" err="1"/>
              <a:t>Groups</a:t>
            </a:r>
            <a:r>
              <a:rPr lang="es-ES" sz="1400" b="1" dirty="0"/>
              <a:t>. Crear un nuevo grupo de seguridad (</a:t>
            </a:r>
            <a:r>
              <a:rPr lang="es-ES" sz="1400" b="1" dirty="0" err="1"/>
              <a:t>SSH_HTTP_Any</a:t>
            </a:r>
            <a:r>
              <a:rPr lang="es-ES" sz="1400" b="1" dirty="0"/>
              <a:t>) para permitir el acceso a las instancias (</a:t>
            </a:r>
            <a:r>
              <a:rPr lang="es-ES" sz="1400" b="1" dirty="0" err="1"/>
              <a:t>inbound</a:t>
            </a:r>
            <a:r>
              <a:rPr lang="es-ES" sz="1400" b="1" dirty="0"/>
              <a:t>) por los puertos 22/</a:t>
            </a:r>
            <a:r>
              <a:rPr lang="es-ES" sz="1400" b="1" dirty="0" err="1"/>
              <a:t>tcp</a:t>
            </a:r>
            <a:r>
              <a:rPr lang="es-ES" sz="1400" b="1" dirty="0"/>
              <a:t> y 80/</a:t>
            </a:r>
            <a:r>
              <a:rPr lang="es-ES" sz="1400" b="1" dirty="0" err="1"/>
              <a:t>tcp</a:t>
            </a:r>
            <a:r>
              <a:rPr lang="es-ES" sz="1400" b="1" dirty="0"/>
              <a:t> desde cualquier dirección IP</a:t>
            </a:r>
            <a:r>
              <a:rPr lang="es-ES" sz="1400" dirty="0"/>
              <a:t>. Comprobar que se acepta todo el tráfico en las conexiones salientes (</a:t>
            </a:r>
            <a:r>
              <a:rPr lang="es-ES" sz="1400" dirty="0" err="1"/>
              <a:t>outbound</a:t>
            </a:r>
            <a:r>
              <a:rPr lang="es-ES" sz="1400" dirty="0"/>
              <a:t>).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8</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1.2 Creación de Grupo de Seguridad</a:t>
            </a:r>
          </a:p>
        </p:txBody>
      </p:sp>
      <p:pic>
        <p:nvPicPr>
          <p:cNvPr id="7" name="Imagen 6">
            <a:extLst>
              <a:ext uri="{FF2B5EF4-FFF2-40B4-BE49-F238E27FC236}">
                <a16:creationId xmlns:a16="http://schemas.microsoft.com/office/drawing/2014/main" id="{F634D302-9296-1CFA-5000-22F0C3AA9A96}"/>
              </a:ext>
            </a:extLst>
          </p:cNvPr>
          <p:cNvPicPr>
            <a:picLocks noChangeAspect="1"/>
          </p:cNvPicPr>
          <p:nvPr/>
        </p:nvPicPr>
        <p:blipFill>
          <a:blip r:embed="rId2"/>
          <a:stretch>
            <a:fillRect/>
          </a:stretch>
        </p:blipFill>
        <p:spPr>
          <a:xfrm>
            <a:off x="927339" y="2648938"/>
            <a:ext cx="10160480" cy="2372640"/>
          </a:xfrm>
          <a:prstGeom prst="rect">
            <a:avLst/>
          </a:prstGeom>
        </p:spPr>
      </p:pic>
      <p:pic>
        <p:nvPicPr>
          <p:cNvPr id="10" name="Imagen 9">
            <a:extLst>
              <a:ext uri="{FF2B5EF4-FFF2-40B4-BE49-F238E27FC236}">
                <a16:creationId xmlns:a16="http://schemas.microsoft.com/office/drawing/2014/main" id="{3AE95C13-FEC1-4A41-5581-EAEEB7D960B0}"/>
              </a:ext>
            </a:extLst>
          </p:cNvPr>
          <p:cNvPicPr>
            <a:picLocks noChangeAspect="1"/>
          </p:cNvPicPr>
          <p:nvPr/>
        </p:nvPicPr>
        <p:blipFill>
          <a:blip r:embed="rId3"/>
          <a:stretch>
            <a:fillRect/>
          </a:stretch>
        </p:blipFill>
        <p:spPr>
          <a:xfrm>
            <a:off x="927339" y="4863122"/>
            <a:ext cx="10160480" cy="1560199"/>
          </a:xfrm>
          <a:prstGeom prst="rect">
            <a:avLst/>
          </a:prstGeom>
        </p:spPr>
      </p:pic>
      <p:sp>
        <p:nvSpPr>
          <p:cNvPr id="14" name="CuadroTexto 13">
            <a:extLst>
              <a:ext uri="{FF2B5EF4-FFF2-40B4-BE49-F238E27FC236}">
                <a16:creationId xmlns:a16="http://schemas.microsoft.com/office/drawing/2014/main" id="{F44DBA10-1D81-B90C-9E11-62A4542E5B76}"/>
              </a:ext>
            </a:extLst>
          </p:cNvPr>
          <p:cNvSpPr txBox="1"/>
          <p:nvPr/>
        </p:nvSpPr>
        <p:spPr>
          <a:xfrm>
            <a:off x="7023339" y="116701"/>
            <a:ext cx="5111511" cy="276999"/>
          </a:xfrm>
          <a:prstGeom prst="rect">
            <a:avLst/>
          </a:prstGeom>
          <a:noFill/>
        </p:spPr>
        <p:txBody>
          <a:bodyPr wrap="square">
            <a:spAutoFit/>
          </a:bodyPr>
          <a:lstStyle/>
          <a:p>
            <a:r>
              <a:rPr lang="es-ES" sz="1200" dirty="0">
                <a:solidFill>
                  <a:srgbClr val="FF0000"/>
                </a:solidFill>
              </a:rPr>
              <a:t>Nota: El grupo </a:t>
            </a:r>
            <a:r>
              <a:rPr lang="es-ES" sz="1200" dirty="0" err="1">
                <a:solidFill>
                  <a:srgbClr val="FF0000"/>
                </a:solidFill>
              </a:rPr>
              <a:t>SSH_HTTP_Any</a:t>
            </a:r>
            <a:r>
              <a:rPr lang="es-ES" sz="1200" dirty="0">
                <a:solidFill>
                  <a:srgbClr val="FF0000"/>
                </a:solidFill>
              </a:rPr>
              <a:t> lo he llamado PR6_SecurityGroup (por error)</a:t>
            </a:r>
          </a:p>
        </p:txBody>
      </p:sp>
    </p:spTree>
    <p:extLst>
      <p:ext uri="{BB962C8B-B14F-4D97-AF65-F5344CB8AC3E}">
        <p14:creationId xmlns:p14="http://schemas.microsoft.com/office/powerpoint/2010/main" val="1872139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4. Almacenamiento s3</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80</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4.1 Creación de </a:t>
            </a:r>
            <a:r>
              <a:rPr lang="es-ES" sz="1600" i="1" dirty="0" err="1"/>
              <a:t>Bucket</a:t>
            </a:r>
            <a:r>
              <a:rPr lang="es-ES" sz="1600" i="1" dirty="0"/>
              <a:t> S3 y Subida de Archivos</a:t>
            </a:r>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954107"/>
          </a:xfrm>
          <a:prstGeom prst="rect">
            <a:avLst/>
          </a:prstGeom>
          <a:noFill/>
        </p:spPr>
        <p:txBody>
          <a:bodyPr wrap="square" rtlCol="0">
            <a:spAutoFit/>
          </a:bodyPr>
          <a:lstStyle/>
          <a:p>
            <a:r>
              <a:rPr lang="es-ES" sz="1400" dirty="0"/>
              <a:t>Acceder a la consola de administración de S3 (Storage → S3) y crear un nuevo </a:t>
            </a:r>
            <a:r>
              <a:rPr lang="es-ES" sz="1400" dirty="0" err="1"/>
              <a:t>bucket</a:t>
            </a:r>
            <a:r>
              <a:rPr lang="es-ES" sz="1400" dirty="0"/>
              <a:t>. Utilizar un nombre significativo (por ejemplo, </a:t>
            </a:r>
            <a:r>
              <a:rPr lang="es-ES" sz="1400" dirty="0" err="1"/>
              <a:t>mi_nombre_y_apellido</a:t>
            </a:r>
            <a:r>
              <a:rPr lang="es-ES" sz="1400" dirty="0"/>
              <a:t>) y ubicarlo en la región de trabajo. Usar las opciones por defecto (</a:t>
            </a:r>
            <a:r>
              <a:rPr lang="es-ES" sz="1400" dirty="0" err="1"/>
              <a:t>ACLs</a:t>
            </a:r>
            <a:r>
              <a:rPr lang="es-ES" sz="1400" dirty="0"/>
              <a:t> </a:t>
            </a:r>
            <a:r>
              <a:rPr lang="es-ES" sz="1400" dirty="0" err="1"/>
              <a:t>disabled</a:t>
            </a:r>
            <a:r>
              <a:rPr lang="es-ES" sz="1400" dirty="0"/>
              <a:t>, bloquear todo el acceso público, encriptado, …) salvo el control de versiones, que lo activaremos. Identificar la clase de almacenamiento S3 usada en este nuevo </a:t>
            </a:r>
            <a:r>
              <a:rPr lang="es-ES" sz="1400" dirty="0" err="1"/>
              <a:t>bucket</a:t>
            </a:r>
            <a:r>
              <a:rPr lang="es-ES" sz="1400" dirty="0"/>
              <a:t> (Storage </a:t>
            </a:r>
            <a:r>
              <a:rPr lang="es-ES" sz="1400" dirty="0" err="1"/>
              <a:t>class</a:t>
            </a:r>
            <a:r>
              <a:rPr lang="es-ES" sz="1400" dirty="0"/>
              <a:t>). </a:t>
            </a:r>
            <a:endParaRPr lang="es-ES" sz="1400" dirty="0">
              <a:solidFill>
                <a:srgbClr val="FF0000"/>
              </a:solidFill>
            </a:endParaRPr>
          </a:p>
        </p:txBody>
      </p:sp>
      <p:pic>
        <p:nvPicPr>
          <p:cNvPr id="7" name="Imagen 6">
            <a:extLst>
              <a:ext uri="{FF2B5EF4-FFF2-40B4-BE49-F238E27FC236}">
                <a16:creationId xmlns:a16="http://schemas.microsoft.com/office/drawing/2014/main" id="{0023D37E-D6D6-74D4-2A42-C8B4A35A7DE1}"/>
              </a:ext>
            </a:extLst>
          </p:cNvPr>
          <p:cNvPicPr>
            <a:picLocks noChangeAspect="1"/>
          </p:cNvPicPr>
          <p:nvPr/>
        </p:nvPicPr>
        <p:blipFill>
          <a:blip r:embed="rId2"/>
          <a:stretch>
            <a:fillRect/>
          </a:stretch>
        </p:blipFill>
        <p:spPr>
          <a:xfrm>
            <a:off x="3251552" y="4438217"/>
            <a:ext cx="1884040" cy="1703087"/>
          </a:xfrm>
          <a:prstGeom prst="rect">
            <a:avLst/>
          </a:prstGeom>
        </p:spPr>
      </p:pic>
      <p:pic>
        <p:nvPicPr>
          <p:cNvPr id="16" name="Imagen 15">
            <a:extLst>
              <a:ext uri="{FF2B5EF4-FFF2-40B4-BE49-F238E27FC236}">
                <a16:creationId xmlns:a16="http://schemas.microsoft.com/office/drawing/2014/main" id="{68C9414A-D347-1EB5-59F2-81F0D34F5047}"/>
              </a:ext>
            </a:extLst>
          </p:cNvPr>
          <p:cNvPicPr>
            <a:picLocks noChangeAspect="1"/>
          </p:cNvPicPr>
          <p:nvPr/>
        </p:nvPicPr>
        <p:blipFill>
          <a:blip r:embed="rId3"/>
          <a:stretch>
            <a:fillRect/>
          </a:stretch>
        </p:blipFill>
        <p:spPr>
          <a:xfrm>
            <a:off x="878802" y="2987035"/>
            <a:ext cx="2071432" cy="3215357"/>
          </a:xfrm>
          <a:prstGeom prst="rect">
            <a:avLst/>
          </a:prstGeom>
        </p:spPr>
      </p:pic>
      <p:pic>
        <p:nvPicPr>
          <p:cNvPr id="18" name="Imagen 17">
            <a:extLst>
              <a:ext uri="{FF2B5EF4-FFF2-40B4-BE49-F238E27FC236}">
                <a16:creationId xmlns:a16="http://schemas.microsoft.com/office/drawing/2014/main" id="{D7AB2AAA-FB85-E380-49DD-01978C172427}"/>
              </a:ext>
            </a:extLst>
          </p:cNvPr>
          <p:cNvPicPr>
            <a:picLocks noChangeAspect="1"/>
          </p:cNvPicPr>
          <p:nvPr/>
        </p:nvPicPr>
        <p:blipFill>
          <a:blip r:embed="rId4"/>
          <a:stretch>
            <a:fillRect/>
          </a:stretch>
        </p:blipFill>
        <p:spPr>
          <a:xfrm>
            <a:off x="3251552" y="2761909"/>
            <a:ext cx="8811192" cy="1472574"/>
          </a:xfrm>
          <a:prstGeom prst="rect">
            <a:avLst/>
          </a:prstGeom>
        </p:spPr>
      </p:pic>
      <p:grpSp>
        <p:nvGrpSpPr>
          <p:cNvPr id="22" name="Grupo 21">
            <a:extLst>
              <a:ext uri="{FF2B5EF4-FFF2-40B4-BE49-F238E27FC236}">
                <a16:creationId xmlns:a16="http://schemas.microsoft.com/office/drawing/2014/main" id="{3242B130-1020-E7F1-6CF6-4D886C60D53B}"/>
              </a:ext>
            </a:extLst>
          </p:cNvPr>
          <p:cNvGrpSpPr/>
          <p:nvPr/>
        </p:nvGrpSpPr>
        <p:grpSpPr>
          <a:xfrm>
            <a:off x="3697297" y="3915163"/>
            <a:ext cx="1977120" cy="684360"/>
            <a:chOff x="3697297" y="3915163"/>
            <a:chExt cx="1977120" cy="684360"/>
          </a:xfrm>
        </p:grpSpPr>
        <mc:AlternateContent xmlns:mc="http://schemas.openxmlformats.org/markup-compatibility/2006" xmlns:p14="http://schemas.microsoft.com/office/powerpoint/2010/main">
          <mc:Choice Requires="p14">
            <p:contentPart p14:bwMode="auto" r:id="rId5">
              <p14:nvContentPartPr>
                <p14:cNvPr id="20" name="Entrada de lápiz 19">
                  <a:extLst>
                    <a:ext uri="{FF2B5EF4-FFF2-40B4-BE49-F238E27FC236}">
                      <a16:creationId xmlns:a16="http://schemas.microsoft.com/office/drawing/2014/main" id="{6361D8C8-A3A9-FE95-580A-C4A8B10E2D09}"/>
                    </a:ext>
                  </a:extLst>
                </p14:cNvPr>
                <p14:cNvContentPartPr/>
                <p14:nvPr/>
              </p14:nvContentPartPr>
              <p14:xfrm>
                <a:off x="3697297" y="3915163"/>
                <a:ext cx="1107000" cy="444600"/>
              </p14:xfrm>
            </p:contentPart>
          </mc:Choice>
          <mc:Fallback xmlns="">
            <p:pic>
              <p:nvPicPr>
                <p:cNvPr id="20" name="Entrada de lápiz 19">
                  <a:extLst>
                    <a:ext uri="{FF2B5EF4-FFF2-40B4-BE49-F238E27FC236}">
                      <a16:creationId xmlns:a16="http://schemas.microsoft.com/office/drawing/2014/main" id="{6361D8C8-A3A9-FE95-580A-C4A8B10E2D09}"/>
                    </a:ext>
                  </a:extLst>
                </p:cNvPr>
                <p:cNvPicPr/>
                <p:nvPr/>
              </p:nvPicPr>
              <p:blipFill>
                <a:blip r:embed="rId6"/>
                <a:stretch>
                  <a:fillRect/>
                </a:stretch>
              </p:blipFill>
              <p:spPr>
                <a:xfrm>
                  <a:off x="3679657" y="3897163"/>
                  <a:ext cx="11426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Entrada de lápiz 20">
                  <a:extLst>
                    <a:ext uri="{FF2B5EF4-FFF2-40B4-BE49-F238E27FC236}">
                      <a16:creationId xmlns:a16="http://schemas.microsoft.com/office/drawing/2014/main" id="{BFAD065B-2C8A-E036-191B-49E4C6ED2382}"/>
                    </a:ext>
                  </a:extLst>
                </p14:cNvPr>
                <p14:cNvContentPartPr/>
                <p14:nvPr/>
              </p14:nvContentPartPr>
              <p14:xfrm>
                <a:off x="4853617" y="4071763"/>
                <a:ext cx="820800" cy="527760"/>
              </p14:xfrm>
            </p:contentPart>
          </mc:Choice>
          <mc:Fallback xmlns="">
            <p:pic>
              <p:nvPicPr>
                <p:cNvPr id="21" name="Entrada de lápiz 20">
                  <a:extLst>
                    <a:ext uri="{FF2B5EF4-FFF2-40B4-BE49-F238E27FC236}">
                      <a16:creationId xmlns:a16="http://schemas.microsoft.com/office/drawing/2014/main" id="{BFAD065B-2C8A-E036-191B-49E4C6ED2382}"/>
                    </a:ext>
                  </a:extLst>
                </p:cNvPr>
                <p:cNvPicPr/>
                <p:nvPr/>
              </p:nvPicPr>
              <p:blipFill>
                <a:blip r:embed="rId8"/>
                <a:stretch>
                  <a:fillRect/>
                </a:stretch>
              </p:blipFill>
              <p:spPr>
                <a:xfrm>
                  <a:off x="4835617" y="4053763"/>
                  <a:ext cx="856440" cy="563400"/>
                </a:xfrm>
                <a:prstGeom prst="rect">
                  <a:avLst/>
                </a:prstGeom>
              </p:spPr>
            </p:pic>
          </mc:Fallback>
        </mc:AlternateContent>
      </p:grpSp>
      <p:pic>
        <p:nvPicPr>
          <p:cNvPr id="28" name="Imagen 27">
            <a:extLst>
              <a:ext uri="{FF2B5EF4-FFF2-40B4-BE49-F238E27FC236}">
                <a16:creationId xmlns:a16="http://schemas.microsoft.com/office/drawing/2014/main" id="{783F5025-946F-EAF4-C39F-E2357DF4A6FE}"/>
              </a:ext>
            </a:extLst>
          </p:cNvPr>
          <p:cNvPicPr>
            <a:picLocks noChangeAspect="1"/>
          </p:cNvPicPr>
          <p:nvPr/>
        </p:nvPicPr>
        <p:blipFill>
          <a:blip r:embed="rId9"/>
          <a:stretch>
            <a:fillRect/>
          </a:stretch>
        </p:blipFill>
        <p:spPr>
          <a:xfrm>
            <a:off x="5841770" y="4387108"/>
            <a:ext cx="2561822" cy="443684"/>
          </a:xfrm>
          <a:prstGeom prst="rect">
            <a:avLst/>
          </a:prstGeom>
        </p:spPr>
      </p:pic>
      <p:pic>
        <p:nvPicPr>
          <p:cNvPr id="30" name="Imagen 29">
            <a:extLst>
              <a:ext uri="{FF2B5EF4-FFF2-40B4-BE49-F238E27FC236}">
                <a16:creationId xmlns:a16="http://schemas.microsoft.com/office/drawing/2014/main" id="{CE5D46EC-3EEC-686E-53A6-D2740C621743}"/>
              </a:ext>
            </a:extLst>
          </p:cNvPr>
          <p:cNvPicPr>
            <a:picLocks noChangeAspect="1"/>
          </p:cNvPicPr>
          <p:nvPr/>
        </p:nvPicPr>
        <p:blipFill>
          <a:blip r:embed="rId10"/>
          <a:stretch>
            <a:fillRect/>
          </a:stretch>
        </p:blipFill>
        <p:spPr>
          <a:xfrm>
            <a:off x="5846577" y="4830792"/>
            <a:ext cx="5168661" cy="1589945"/>
          </a:xfrm>
          <a:prstGeom prst="rect">
            <a:avLst/>
          </a:prstGeom>
        </p:spPr>
      </p:pic>
    </p:spTree>
    <p:extLst>
      <p:ext uri="{BB962C8B-B14F-4D97-AF65-F5344CB8AC3E}">
        <p14:creationId xmlns:p14="http://schemas.microsoft.com/office/powerpoint/2010/main" val="3684456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4. Almacenamiento s3</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81</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4.1 Creación de </a:t>
            </a:r>
            <a:r>
              <a:rPr lang="es-ES" sz="1600" i="1" dirty="0" err="1"/>
              <a:t>Bucket</a:t>
            </a:r>
            <a:r>
              <a:rPr lang="es-ES" sz="1600" i="1" dirty="0"/>
              <a:t> S3 y Subida de Archivos</a:t>
            </a:r>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738664"/>
          </a:xfrm>
          <a:prstGeom prst="rect">
            <a:avLst/>
          </a:prstGeom>
          <a:noFill/>
        </p:spPr>
        <p:txBody>
          <a:bodyPr wrap="square" rtlCol="0">
            <a:spAutoFit/>
          </a:bodyPr>
          <a:lstStyle/>
          <a:p>
            <a:r>
              <a:rPr lang="es-ES" sz="1400" dirty="0"/>
              <a:t>Subir algún archivo al nuevo </a:t>
            </a:r>
            <a:r>
              <a:rPr lang="es-ES" sz="1400" dirty="0" err="1"/>
              <a:t>bucket</a:t>
            </a:r>
            <a:r>
              <a:rPr lang="es-ES" sz="1400" dirty="0"/>
              <a:t> creado (botón </a:t>
            </a:r>
            <a:r>
              <a:rPr lang="es-ES" sz="1400" dirty="0" err="1"/>
              <a:t>Upload</a:t>
            </a:r>
            <a:r>
              <a:rPr lang="es-ES" sz="1400" dirty="0"/>
              <a:t>). Crear alguna carpeta para organizar los archivos (es posible usar </a:t>
            </a:r>
            <a:r>
              <a:rPr lang="es-ES" sz="1400" dirty="0" err="1"/>
              <a:t>Cut</a:t>
            </a:r>
            <a:r>
              <a:rPr lang="es-ES" sz="1400" dirty="0"/>
              <a:t> / Paste para mover los archivos entre las carpetas). Estudiar las propiedades de los archivos subidos al </a:t>
            </a:r>
            <a:r>
              <a:rPr lang="es-ES" sz="1400" dirty="0" err="1"/>
              <a:t>bucket</a:t>
            </a:r>
            <a:r>
              <a:rPr lang="es-ES" sz="1400" dirty="0"/>
              <a:t> (pulsando sobre la casilla de selección</a:t>
            </a:r>
            <a:endParaRPr lang="es-ES" sz="1400" dirty="0">
              <a:solidFill>
                <a:srgbClr val="FF0000"/>
              </a:solidFill>
            </a:endParaRPr>
          </a:p>
        </p:txBody>
      </p:sp>
      <p:pic>
        <p:nvPicPr>
          <p:cNvPr id="5" name="Imagen 4">
            <a:extLst>
              <a:ext uri="{FF2B5EF4-FFF2-40B4-BE49-F238E27FC236}">
                <a16:creationId xmlns:a16="http://schemas.microsoft.com/office/drawing/2014/main" id="{9BA56229-4783-97BB-07D6-099B08E90AC9}"/>
              </a:ext>
            </a:extLst>
          </p:cNvPr>
          <p:cNvPicPr>
            <a:picLocks noChangeAspect="1"/>
          </p:cNvPicPr>
          <p:nvPr/>
        </p:nvPicPr>
        <p:blipFill>
          <a:blip r:embed="rId2"/>
          <a:stretch>
            <a:fillRect/>
          </a:stretch>
        </p:blipFill>
        <p:spPr>
          <a:xfrm>
            <a:off x="1014323" y="2767657"/>
            <a:ext cx="5948743" cy="248295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67855ADF-38CC-753D-34A0-F8F462900CA6}"/>
                  </a:ext>
                </a:extLst>
              </p14:cNvPr>
              <p14:cNvContentPartPr/>
              <p14:nvPr/>
            </p14:nvContentPartPr>
            <p14:xfrm>
              <a:off x="1034737" y="3266083"/>
              <a:ext cx="829800" cy="339840"/>
            </p14:xfrm>
          </p:contentPart>
        </mc:Choice>
        <mc:Fallback xmlns="">
          <p:pic>
            <p:nvPicPr>
              <p:cNvPr id="8" name="Entrada de lápiz 7">
                <a:extLst>
                  <a:ext uri="{FF2B5EF4-FFF2-40B4-BE49-F238E27FC236}">
                    <a16:creationId xmlns:a16="http://schemas.microsoft.com/office/drawing/2014/main" id="{67855ADF-38CC-753D-34A0-F8F462900CA6}"/>
                  </a:ext>
                </a:extLst>
              </p:cNvPr>
              <p:cNvPicPr/>
              <p:nvPr/>
            </p:nvPicPr>
            <p:blipFill>
              <a:blip r:embed="rId4"/>
              <a:stretch>
                <a:fillRect/>
              </a:stretch>
            </p:blipFill>
            <p:spPr>
              <a:xfrm>
                <a:off x="1017097" y="3248443"/>
                <a:ext cx="86544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FC06DAF2-868B-A972-8227-26A26CDBF008}"/>
                  </a:ext>
                </a:extLst>
              </p14:cNvPr>
              <p14:cNvContentPartPr/>
              <p14:nvPr/>
            </p14:nvContentPartPr>
            <p14:xfrm>
              <a:off x="3507577" y="4659283"/>
              <a:ext cx="800640" cy="591840"/>
            </p14:xfrm>
          </p:contentPart>
        </mc:Choice>
        <mc:Fallback xmlns="">
          <p:pic>
            <p:nvPicPr>
              <p:cNvPr id="10" name="Entrada de lápiz 9">
                <a:extLst>
                  <a:ext uri="{FF2B5EF4-FFF2-40B4-BE49-F238E27FC236}">
                    <a16:creationId xmlns:a16="http://schemas.microsoft.com/office/drawing/2014/main" id="{FC06DAF2-868B-A972-8227-26A26CDBF008}"/>
                  </a:ext>
                </a:extLst>
              </p:cNvPr>
              <p:cNvPicPr/>
              <p:nvPr/>
            </p:nvPicPr>
            <p:blipFill>
              <a:blip r:embed="rId6"/>
              <a:stretch>
                <a:fillRect/>
              </a:stretch>
            </p:blipFill>
            <p:spPr>
              <a:xfrm>
                <a:off x="3489577" y="4641643"/>
                <a:ext cx="836280" cy="627480"/>
              </a:xfrm>
              <a:prstGeom prst="rect">
                <a:avLst/>
              </a:prstGeom>
            </p:spPr>
          </p:pic>
        </mc:Fallback>
      </mc:AlternateContent>
      <p:pic>
        <p:nvPicPr>
          <p:cNvPr id="13" name="Imagen 12">
            <a:extLst>
              <a:ext uri="{FF2B5EF4-FFF2-40B4-BE49-F238E27FC236}">
                <a16:creationId xmlns:a16="http://schemas.microsoft.com/office/drawing/2014/main" id="{6414072F-C762-264B-B4F5-B215AD3A730E}"/>
              </a:ext>
            </a:extLst>
          </p:cNvPr>
          <p:cNvPicPr>
            <a:picLocks noChangeAspect="1"/>
          </p:cNvPicPr>
          <p:nvPr/>
        </p:nvPicPr>
        <p:blipFill>
          <a:blip r:embed="rId7"/>
          <a:stretch>
            <a:fillRect/>
          </a:stretch>
        </p:blipFill>
        <p:spPr>
          <a:xfrm>
            <a:off x="7023339" y="2848901"/>
            <a:ext cx="5109079" cy="1465035"/>
          </a:xfrm>
          <a:prstGeom prst="rect">
            <a:avLst/>
          </a:prstGeom>
        </p:spPr>
      </p:pic>
      <mc:AlternateContent xmlns:mc="http://schemas.openxmlformats.org/markup-compatibility/2006" xmlns:p14="http://schemas.microsoft.com/office/powerpoint/2010/main">
        <mc:Choice Requires="p14">
          <p:contentPart p14:bwMode="auto" r:id="rId8">
            <p14:nvContentPartPr>
              <p14:cNvPr id="14" name="Entrada de lápiz 13">
                <a:extLst>
                  <a:ext uri="{FF2B5EF4-FFF2-40B4-BE49-F238E27FC236}">
                    <a16:creationId xmlns:a16="http://schemas.microsoft.com/office/drawing/2014/main" id="{4B057E19-79A5-D45D-1E14-9CA71EAE5591}"/>
                  </a:ext>
                </a:extLst>
              </p14:cNvPr>
              <p14:cNvContentPartPr/>
              <p14:nvPr/>
            </p14:nvContentPartPr>
            <p14:xfrm>
              <a:off x="7426537" y="4031083"/>
              <a:ext cx="544320" cy="52920"/>
            </p14:xfrm>
          </p:contentPart>
        </mc:Choice>
        <mc:Fallback xmlns="">
          <p:pic>
            <p:nvPicPr>
              <p:cNvPr id="14" name="Entrada de lápiz 13">
                <a:extLst>
                  <a:ext uri="{FF2B5EF4-FFF2-40B4-BE49-F238E27FC236}">
                    <a16:creationId xmlns:a16="http://schemas.microsoft.com/office/drawing/2014/main" id="{4B057E19-79A5-D45D-1E14-9CA71EAE5591}"/>
                  </a:ext>
                </a:extLst>
              </p:cNvPr>
              <p:cNvPicPr/>
              <p:nvPr/>
            </p:nvPicPr>
            <p:blipFill>
              <a:blip r:embed="rId9"/>
              <a:stretch>
                <a:fillRect/>
              </a:stretch>
            </p:blipFill>
            <p:spPr>
              <a:xfrm>
                <a:off x="7408537" y="3995443"/>
                <a:ext cx="579960" cy="124560"/>
              </a:xfrm>
              <a:prstGeom prst="rect">
                <a:avLst/>
              </a:prstGeom>
            </p:spPr>
          </p:pic>
        </mc:Fallback>
      </mc:AlternateContent>
      <p:pic>
        <p:nvPicPr>
          <p:cNvPr id="19" name="Imagen 18">
            <a:extLst>
              <a:ext uri="{FF2B5EF4-FFF2-40B4-BE49-F238E27FC236}">
                <a16:creationId xmlns:a16="http://schemas.microsoft.com/office/drawing/2014/main" id="{9D778192-B8F9-E619-1497-3A400D3EC1A5}"/>
              </a:ext>
            </a:extLst>
          </p:cNvPr>
          <p:cNvPicPr>
            <a:picLocks noChangeAspect="1"/>
          </p:cNvPicPr>
          <p:nvPr/>
        </p:nvPicPr>
        <p:blipFill>
          <a:blip r:embed="rId10"/>
          <a:stretch>
            <a:fillRect/>
          </a:stretch>
        </p:blipFill>
        <p:spPr>
          <a:xfrm>
            <a:off x="7119943" y="4448353"/>
            <a:ext cx="2862257" cy="2015706"/>
          </a:xfrm>
          <a:prstGeom prst="rect">
            <a:avLst/>
          </a:prstGeom>
        </p:spPr>
      </p:pic>
    </p:spTree>
    <p:extLst>
      <p:ext uri="{BB962C8B-B14F-4D97-AF65-F5344CB8AC3E}">
        <p14:creationId xmlns:p14="http://schemas.microsoft.com/office/powerpoint/2010/main" val="37005048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4. Almacenamiento s3</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82</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4.1 Creación de </a:t>
            </a:r>
            <a:r>
              <a:rPr lang="es-ES" sz="1600" i="1" dirty="0" err="1"/>
              <a:t>Bucket</a:t>
            </a:r>
            <a:r>
              <a:rPr lang="es-ES" sz="1600" i="1" dirty="0"/>
              <a:t> S3 y Subida de Archivos</a:t>
            </a:r>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738664"/>
          </a:xfrm>
          <a:prstGeom prst="rect">
            <a:avLst/>
          </a:prstGeom>
          <a:noFill/>
        </p:spPr>
        <p:txBody>
          <a:bodyPr wrap="square" rtlCol="0">
            <a:spAutoFit/>
          </a:bodyPr>
          <a:lstStyle/>
          <a:p>
            <a:r>
              <a:rPr lang="es-ES" sz="1400" dirty="0"/>
              <a:t>Subir algún archivo al nuevo </a:t>
            </a:r>
            <a:r>
              <a:rPr lang="es-ES" sz="1400" dirty="0" err="1"/>
              <a:t>bucket</a:t>
            </a:r>
            <a:r>
              <a:rPr lang="es-ES" sz="1400" dirty="0"/>
              <a:t> creado (botón </a:t>
            </a:r>
            <a:r>
              <a:rPr lang="es-ES" sz="1400" dirty="0" err="1"/>
              <a:t>Upload</a:t>
            </a:r>
            <a:r>
              <a:rPr lang="es-ES" sz="1400" dirty="0"/>
              <a:t>). Crear alguna carpeta para organizar los archivos (es posible usar </a:t>
            </a:r>
            <a:r>
              <a:rPr lang="es-ES" sz="1400" dirty="0" err="1"/>
              <a:t>Cut</a:t>
            </a:r>
            <a:r>
              <a:rPr lang="es-ES" sz="1400" dirty="0"/>
              <a:t> / Paste para mover los archivos entre las carpetas). Estudiar las propiedades de los archivos subidos al </a:t>
            </a:r>
            <a:r>
              <a:rPr lang="es-ES" sz="1400" dirty="0" err="1"/>
              <a:t>bucket</a:t>
            </a:r>
            <a:r>
              <a:rPr lang="es-ES" sz="1400" dirty="0"/>
              <a:t> (pulsando sobre la casilla de selección del archivo). ¿Qué ocurre si intentamos descargar el archivo pulsando sobre su URL?</a:t>
            </a:r>
            <a:endParaRPr lang="es-ES" sz="1400" dirty="0">
              <a:solidFill>
                <a:srgbClr val="FF0000"/>
              </a:solidFill>
            </a:endParaRPr>
          </a:p>
        </p:txBody>
      </p:sp>
      <p:pic>
        <p:nvPicPr>
          <p:cNvPr id="13" name="Imagen 12">
            <a:extLst>
              <a:ext uri="{FF2B5EF4-FFF2-40B4-BE49-F238E27FC236}">
                <a16:creationId xmlns:a16="http://schemas.microsoft.com/office/drawing/2014/main" id="{6414072F-C762-264B-B4F5-B215AD3A730E}"/>
              </a:ext>
            </a:extLst>
          </p:cNvPr>
          <p:cNvPicPr>
            <a:picLocks noChangeAspect="1"/>
          </p:cNvPicPr>
          <p:nvPr/>
        </p:nvPicPr>
        <p:blipFill>
          <a:blip r:embed="rId2"/>
          <a:stretch>
            <a:fillRect/>
          </a:stretch>
        </p:blipFill>
        <p:spPr>
          <a:xfrm>
            <a:off x="7023339" y="2848901"/>
            <a:ext cx="5109079" cy="1465035"/>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Entrada de lápiz 13">
                <a:extLst>
                  <a:ext uri="{FF2B5EF4-FFF2-40B4-BE49-F238E27FC236}">
                    <a16:creationId xmlns:a16="http://schemas.microsoft.com/office/drawing/2014/main" id="{4B057E19-79A5-D45D-1E14-9CA71EAE5591}"/>
                  </a:ext>
                </a:extLst>
              </p14:cNvPr>
              <p14:cNvContentPartPr/>
              <p14:nvPr/>
            </p14:nvContentPartPr>
            <p14:xfrm>
              <a:off x="7426537" y="4031083"/>
              <a:ext cx="544320" cy="52920"/>
            </p14:xfrm>
          </p:contentPart>
        </mc:Choice>
        <mc:Fallback xmlns="">
          <p:pic>
            <p:nvPicPr>
              <p:cNvPr id="14" name="Entrada de lápiz 13">
                <a:extLst>
                  <a:ext uri="{FF2B5EF4-FFF2-40B4-BE49-F238E27FC236}">
                    <a16:creationId xmlns:a16="http://schemas.microsoft.com/office/drawing/2014/main" id="{4B057E19-79A5-D45D-1E14-9CA71EAE5591}"/>
                  </a:ext>
                </a:extLst>
              </p:cNvPr>
              <p:cNvPicPr/>
              <p:nvPr/>
            </p:nvPicPr>
            <p:blipFill>
              <a:blip r:embed="rId4"/>
              <a:stretch>
                <a:fillRect/>
              </a:stretch>
            </p:blipFill>
            <p:spPr>
              <a:xfrm>
                <a:off x="7408549" y="3995083"/>
                <a:ext cx="579936" cy="124560"/>
              </a:xfrm>
              <a:prstGeom prst="rect">
                <a:avLst/>
              </a:prstGeom>
            </p:spPr>
          </p:pic>
        </mc:Fallback>
      </mc:AlternateContent>
      <p:pic>
        <p:nvPicPr>
          <p:cNvPr id="19" name="Imagen 18">
            <a:extLst>
              <a:ext uri="{FF2B5EF4-FFF2-40B4-BE49-F238E27FC236}">
                <a16:creationId xmlns:a16="http://schemas.microsoft.com/office/drawing/2014/main" id="{9D778192-B8F9-E619-1497-3A400D3EC1A5}"/>
              </a:ext>
            </a:extLst>
          </p:cNvPr>
          <p:cNvPicPr>
            <a:picLocks noChangeAspect="1"/>
          </p:cNvPicPr>
          <p:nvPr/>
        </p:nvPicPr>
        <p:blipFill>
          <a:blip r:embed="rId5"/>
          <a:stretch>
            <a:fillRect/>
          </a:stretch>
        </p:blipFill>
        <p:spPr>
          <a:xfrm>
            <a:off x="7119943" y="4448353"/>
            <a:ext cx="2862257" cy="2015706"/>
          </a:xfrm>
          <a:prstGeom prst="rect">
            <a:avLst/>
          </a:prstGeom>
        </p:spPr>
      </p:pic>
      <p:pic>
        <p:nvPicPr>
          <p:cNvPr id="7" name="Imagen 6">
            <a:extLst>
              <a:ext uri="{FF2B5EF4-FFF2-40B4-BE49-F238E27FC236}">
                <a16:creationId xmlns:a16="http://schemas.microsoft.com/office/drawing/2014/main" id="{C6EC397D-EEB7-242F-4D2D-0BFEFB3E06D5}"/>
              </a:ext>
            </a:extLst>
          </p:cNvPr>
          <p:cNvPicPr>
            <a:picLocks noChangeAspect="1"/>
          </p:cNvPicPr>
          <p:nvPr/>
        </p:nvPicPr>
        <p:blipFill>
          <a:blip r:embed="rId6"/>
          <a:stretch>
            <a:fillRect/>
          </a:stretch>
        </p:blipFill>
        <p:spPr>
          <a:xfrm>
            <a:off x="927339" y="2819576"/>
            <a:ext cx="6055850" cy="2219469"/>
          </a:xfrm>
          <a:prstGeom prst="rect">
            <a:avLst/>
          </a:prstGeom>
        </p:spPr>
      </p:pic>
    </p:spTree>
    <p:extLst>
      <p:ext uri="{BB962C8B-B14F-4D97-AF65-F5344CB8AC3E}">
        <p14:creationId xmlns:p14="http://schemas.microsoft.com/office/powerpoint/2010/main" val="2361845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4. Almacenamiento s3</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83</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4.1 Creación de </a:t>
            </a:r>
            <a:r>
              <a:rPr lang="es-ES" sz="1600" i="1" dirty="0" err="1"/>
              <a:t>Bucket</a:t>
            </a:r>
            <a:r>
              <a:rPr lang="es-ES" sz="1600" i="1" dirty="0"/>
              <a:t> S3 y Subida de Archivos</a:t>
            </a:r>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738664"/>
          </a:xfrm>
          <a:prstGeom prst="rect">
            <a:avLst/>
          </a:prstGeom>
          <a:noFill/>
        </p:spPr>
        <p:txBody>
          <a:bodyPr wrap="square" rtlCol="0">
            <a:spAutoFit/>
          </a:bodyPr>
          <a:lstStyle/>
          <a:p>
            <a:r>
              <a:rPr lang="es-ES" sz="1400" dirty="0"/>
              <a:t>Subir algún archivo al nuevo </a:t>
            </a:r>
            <a:r>
              <a:rPr lang="es-ES" sz="1400" dirty="0" err="1"/>
              <a:t>bucket</a:t>
            </a:r>
            <a:r>
              <a:rPr lang="es-ES" sz="1400" dirty="0"/>
              <a:t> creado (botón </a:t>
            </a:r>
            <a:r>
              <a:rPr lang="es-ES" sz="1400" dirty="0" err="1"/>
              <a:t>Upload</a:t>
            </a:r>
            <a:r>
              <a:rPr lang="es-ES" sz="1400" dirty="0"/>
              <a:t>). Crear alguna carpeta para organizar los archivos (es posible usar </a:t>
            </a:r>
            <a:r>
              <a:rPr lang="es-ES" sz="1400" dirty="0" err="1"/>
              <a:t>Cut</a:t>
            </a:r>
            <a:r>
              <a:rPr lang="es-ES" sz="1400" dirty="0"/>
              <a:t> / Paste para mover los archivos entre las carpetas). Estudiar las propiedades de los archivos subidos al </a:t>
            </a:r>
            <a:r>
              <a:rPr lang="es-ES" sz="1400" dirty="0" err="1"/>
              <a:t>bucket</a:t>
            </a:r>
            <a:r>
              <a:rPr lang="es-ES" sz="1400" dirty="0"/>
              <a:t> (pulsando sobre la casilla de selección del archivo). ¿Qué ocurre si intentamos descargar el archivo pulsando sobre su URL?</a:t>
            </a:r>
            <a:endParaRPr lang="es-ES" sz="1400" dirty="0">
              <a:solidFill>
                <a:srgbClr val="FF0000"/>
              </a:solidFill>
            </a:endParaRPr>
          </a:p>
        </p:txBody>
      </p:sp>
      <p:pic>
        <p:nvPicPr>
          <p:cNvPr id="5" name="Imagen 4">
            <a:extLst>
              <a:ext uri="{FF2B5EF4-FFF2-40B4-BE49-F238E27FC236}">
                <a16:creationId xmlns:a16="http://schemas.microsoft.com/office/drawing/2014/main" id="{440DA214-7D20-57EB-8DF0-B3D9F555D91C}"/>
              </a:ext>
            </a:extLst>
          </p:cNvPr>
          <p:cNvPicPr>
            <a:picLocks noChangeAspect="1"/>
          </p:cNvPicPr>
          <p:nvPr/>
        </p:nvPicPr>
        <p:blipFill>
          <a:blip r:embed="rId2"/>
          <a:stretch>
            <a:fillRect/>
          </a:stretch>
        </p:blipFill>
        <p:spPr>
          <a:xfrm>
            <a:off x="6096000" y="4373748"/>
            <a:ext cx="6012213" cy="1793318"/>
          </a:xfrm>
          <a:prstGeom prst="rect">
            <a:avLst/>
          </a:prstGeom>
        </p:spPr>
      </p:pic>
      <p:pic>
        <p:nvPicPr>
          <p:cNvPr id="10" name="Imagen 9">
            <a:extLst>
              <a:ext uri="{FF2B5EF4-FFF2-40B4-BE49-F238E27FC236}">
                <a16:creationId xmlns:a16="http://schemas.microsoft.com/office/drawing/2014/main" id="{2FEFBC8A-9E67-AF7D-A027-B1853D924F3C}"/>
              </a:ext>
            </a:extLst>
          </p:cNvPr>
          <p:cNvPicPr>
            <a:picLocks noChangeAspect="1"/>
          </p:cNvPicPr>
          <p:nvPr/>
        </p:nvPicPr>
        <p:blipFill>
          <a:blip r:embed="rId3"/>
          <a:stretch>
            <a:fillRect/>
          </a:stretch>
        </p:blipFill>
        <p:spPr>
          <a:xfrm>
            <a:off x="682925" y="2838385"/>
            <a:ext cx="5332598" cy="3292415"/>
          </a:xfrm>
          <a:prstGeom prst="rect">
            <a:avLst/>
          </a:prstGeom>
        </p:spPr>
      </p:pic>
      <p:sp>
        <p:nvSpPr>
          <p:cNvPr id="12" name="CuadroTexto 11">
            <a:extLst>
              <a:ext uri="{FF2B5EF4-FFF2-40B4-BE49-F238E27FC236}">
                <a16:creationId xmlns:a16="http://schemas.microsoft.com/office/drawing/2014/main" id="{E5EAB061-A009-5104-2A9D-4CBB1AC37742}"/>
              </a:ext>
            </a:extLst>
          </p:cNvPr>
          <p:cNvSpPr txBox="1"/>
          <p:nvPr/>
        </p:nvSpPr>
        <p:spPr>
          <a:xfrm>
            <a:off x="6096000" y="4066063"/>
            <a:ext cx="6096000" cy="276999"/>
          </a:xfrm>
          <a:prstGeom prst="rect">
            <a:avLst/>
          </a:prstGeom>
          <a:noFill/>
        </p:spPr>
        <p:txBody>
          <a:bodyPr wrap="square">
            <a:spAutoFit/>
          </a:bodyPr>
          <a:lstStyle/>
          <a:p>
            <a:r>
              <a:rPr lang="es-ES" sz="1200" dirty="0"/>
              <a:t>No podemos acceder a el por qué no tenemos permisos</a:t>
            </a:r>
          </a:p>
        </p:txBody>
      </p:sp>
      <mc:AlternateContent xmlns:mc="http://schemas.openxmlformats.org/markup-compatibility/2006" xmlns:p14="http://schemas.microsoft.com/office/powerpoint/2010/main">
        <mc:Choice Requires="p14">
          <p:contentPart p14:bwMode="auto" r:id="rId4">
            <p14:nvContentPartPr>
              <p14:cNvPr id="17" name="Entrada de lápiz 16">
                <a:extLst>
                  <a:ext uri="{FF2B5EF4-FFF2-40B4-BE49-F238E27FC236}">
                    <a16:creationId xmlns:a16="http://schemas.microsoft.com/office/drawing/2014/main" id="{82CD6D74-A946-D9BC-4901-417FA8A2EF17}"/>
                  </a:ext>
                </a:extLst>
              </p14:cNvPr>
              <p14:cNvContentPartPr/>
              <p14:nvPr/>
            </p14:nvContentPartPr>
            <p14:xfrm>
              <a:off x="5410177" y="4657123"/>
              <a:ext cx="554400" cy="691200"/>
            </p14:xfrm>
          </p:contentPart>
        </mc:Choice>
        <mc:Fallback xmlns="">
          <p:pic>
            <p:nvPicPr>
              <p:cNvPr id="17" name="Entrada de lápiz 16">
                <a:extLst>
                  <a:ext uri="{FF2B5EF4-FFF2-40B4-BE49-F238E27FC236}">
                    <a16:creationId xmlns:a16="http://schemas.microsoft.com/office/drawing/2014/main" id="{82CD6D74-A946-D9BC-4901-417FA8A2EF17}"/>
                  </a:ext>
                </a:extLst>
              </p:cNvPr>
              <p:cNvPicPr/>
              <p:nvPr/>
            </p:nvPicPr>
            <p:blipFill>
              <a:blip r:embed="rId5"/>
              <a:stretch>
                <a:fillRect/>
              </a:stretch>
            </p:blipFill>
            <p:spPr>
              <a:xfrm>
                <a:off x="5392537" y="4639483"/>
                <a:ext cx="590040" cy="726840"/>
              </a:xfrm>
              <a:prstGeom prst="rect">
                <a:avLst/>
              </a:prstGeom>
            </p:spPr>
          </p:pic>
        </mc:Fallback>
      </mc:AlternateContent>
    </p:spTree>
    <p:extLst>
      <p:ext uri="{BB962C8B-B14F-4D97-AF65-F5344CB8AC3E}">
        <p14:creationId xmlns:p14="http://schemas.microsoft.com/office/powerpoint/2010/main" val="3824609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4. Almacenamiento s3</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84</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4.2 Configuración para Hosting Web Estático</a:t>
            </a:r>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954107"/>
          </a:xfrm>
          <a:prstGeom prst="rect">
            <a:avLst/>
          </a:prstGeom>
          <a:noFill/>
        </p:spPr>
        <p:txBody>
          <a:bodyPr wrap="square" rtlCol="0">
            <a:spAutoFit/>
          </a:bodyPr>
          <a:lstStyle/>
          <a:p>
            <a:r>
              <a:rPr lang="es-ES" sz="1400" dirty="0"/>
              <a:t>Vamos a usar el </a:t>
            </a:r>
            <a:r>
              <a:rPr lang="es-ES" sz="1400" dirty="0" err="1"/>
              <a:t>bucket</a:t>
            </a:r>
            <a:r>
              <a:rPr lang="es-ES" sz="1400" dirty="0"/>
              <a:t> para alojar contenidos web estáticos de acceso público a través de un URL. Para ello seleccionamos el </a:t>
            </a:r>
            <a:r>
              <a:rPr lang="es-ES" sz="1400" dirty="0" err="1"/>
              <a:t>bucket</a:t>
            </a:r>
            <a:r>
              <a:rPr lang="es-ES" sz="1400" dirty="0"/>
              <a:t> y editamos su configuración. Habrá que deshabilitar la </a:t>
            </a:r>
            <a:r>
              <a:rPr lang="es-ES" sz="1400" b="1" dirty="0"/>
              <a:t>configuración de bloqueo de acceso público </a:t>
            </a:r>
            <a:r>
              <a:rPr lang="es-ES" sz="1400" dirty="0"/>
              <a:t>y </a:t>
            </a:r>
            <a:r>
              <a:rPr lang="es-ES" sz="1400" b="1" dirty="0"/>
              <a:t>escribir una política de </a:t>
            </a:r>
            <a:r>
              <a:rPr lang="es-ES" sz="1400" b="1" dirty="0" err="1"/>
              <a:t>bucket</a:t>
            </a:r>
            <a:r>
              <a:rPr lang="es-ES" sz="1400" dirty="0"/>
              <a:t>. En Permisos, desactivar la opción Bloquear acceso público. En Propiedades, editar la sección </a:t>
            </a:r>
            <a:r>
              <a:rPr lang="es-ES" sz="1400" dirty="0" err="1"/>
              <a:t>Static</a:t>
            </a:r>
            <a:r>
              <a:rPr lang="es-ES" sz="1400" dirty="0"/>
              <a:t> </a:t>
            </a:r>
            <a:r>
              <a:rPr lang="es-ES" sz="1400" dirty="0" err="1"/>
              <a:t>website</a:t>
            </a:r>
            <a:r>
              <a:rPr lang="es-ES" sz="1400" dirty="0"/>
              <a:t> hosting, y activar esta opción, indicando en las propiedades las páginas index.html y error.html propuestas. </a:t>
            </a:r>
            <a:endParaRPr lang="es-ES" sz="1400" dirty="0">
              <a:solidFill>
                <a:srgbClr val="FF0000"/>
              </a:solidFill>
            </a:endParaRPr>
          </a:p>
        </p:txBody>
      </p:sp>
      <p:pic>
        <p:nvPicPr>
          <p:cNvPr id="7" name="Imagen 6">
            <a:extLst>
              <a:ext uri="{FF2B5EF4-FFF2-40B4-BE49-F238E27FC236}">
                <a16:creationId xmlns:a16="http://schemas.microsoft.com/office/drawing/2014/main" id="{A7C2C31C-71D2-6D36-2CC1-5C9E5E866128}"/>
              </a:ext>
            </a:extLst>
          </p:cNvPr>
          <p:cNvPicPr>
            <a:picLocks noChangeAspect="1"/>
          </p:cNvPicPr>
          <p:nvPr/>
        </p:nvPicPr>
        <p:blipFill>
          <a:blip r:embed="rId2"/>
          <a:stretch>
            <a:fillRect/>
          </a:stretch>
        </p:blipFill>
        <p:spPr>
          <a:xfrm>
            <a:off x="1035169" y="2909679"/>
            <a:ext cx="6975894" cy="3404503"/>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D3F00ACA-ADBC-F6A5-FB08-83B3C9F85CC8}"/>
                  </a:ext>
                </a:extLst>
              </p14:cNvPr>
              <p14:cNvContentPartPr/>
              <p14:nvPr/>
            </p14:nvContentPartPr>
            <p14:xfrm>
              <a:off x="6923257" y="4577563"/>
              <a:ext cx="846720" cy="443160"/>
            </p14:xfrm>
          </p:contentPart>
        </mc:Choice>
        <mc:Fallback xmlns="">
          <p:pic>
            <p:nvPicPr>
              <p:cNvPr id="11" name="Entrada de lápiz 10">
                <a:extLst>
                  <a:ext uri="{FF2B5EF4-FFF2-40B4-BE49-F238E27FC236}">
                    <a16:creationId xmlns:a16="http://schemas.microsoft.com/office/drawing/2014/main" id="{D3F00ACA-ADBC-F6A5-FB08-83B3C9F85CC8}"/>
                  </a:ext>
                </a:extLst>
              </p:cNvPr>
              <p:cNvPicPr/>
              <p:nvPr/>
            </p:nvPicPr>
            <p:blipFill>
              <a:blip r:embed="rId4"/>
              <a:stretch>
                <a:fillRect/>
              </a:stretch>
            </p:blipFill>
            <p:spPr>
              <a:xfrm>
                <a:off x="6905257" y="4559923"/>
                <a:ext cx="882360" cy="478800"/>
              </a:xfrm>
              <a:prstGeom prst="rect">
                <a:avLst/>
              </a:prstGeom>
            </p:spPr>
          </p:pic>
        </mc:Fallback>
      </mc:AlternateContent>
      <p:pic>
        <p:nvPicPr>
          <p:cNvPr id="14" name="Imagen 13">
            <a:extLst>
              <a:ext uri="{FF2B5EF4-FFF2-40B4-BE49-F238E27FC236}">
                <a16:creationId xmlns:a16="http://schemas.microsoft.com/office/drawing/2014/main" id="{60DAC7CB-D51F-2CBF-676A-29C84805001D}"/>
              </a:ext>
            </a:extLst>
          </p:cNvPr>
          <p:cNvPicPr>
            <a:picLocks noChangeAspect="1"/>
          </p:cNvPicPr>
          <p:nvPr/>
        </p:nvPicPr>
        <p:blipFill>
          <a:blip r:embed="rId5"/>
          <a:stretch>
            <a:fillRect/>
          </a:stretch>
        </p:blipFill>
        <p:spPr>
          <a:xfrm>
            <a:off x="8210391" y="5112589"/>
            <a:ext cx="3543618" cy="859748"/>
          </a:xfrm>
          <a:prstGeom prst="rect">
            <a:avLst/>
          </a:prstGeom>
        </p:spPr>
      </p:pic>
      <p:pic>
        <p:nvPicPr>
          <p:cNvPr id="18" name="Imagen 17">
            <a:extLst>
              <a:ext uri="{FF2B5EF4-FFF2-40B4-BE49-F238E27FC236}">
                <a16:creationId xmlns:a16="http://schemas.microsoft.com/office/drawing/2014/main" id="{3C42387A-6FD0-53C9-3FC5-49C16815E4F2}"/>
              </a:ext>
            </a:extLst>
          </p:cNvPr>
          <p:cNvPicPr>
            <a:picLocks noChangeAspect="1"/>
          </p:cNvPicPr>
          <p:nvPr/>
        </p:nvPicPr>
        <p:blipFill>
          <a:blip r:embed="rId6"/>
          <a:stretch>
            <a:fillRect/>
          </a:stretch>
        </p:blipFill>
        <p:spPr>
          <a:xfrm>
            <a:off x="7979910" y="2909679"/>
            <a:ext cx="4165635" cy="1936887"/>
          </a:xfrm>
          <a:prstGeom prst="rect">
            <a:avLst/>
          </a:prstGeom>
        </p:spPr>
      </p:pic>
    </p:spTree>
    <p:extLst>
      <p:ext uri="{BB962C8B-B14F-4D97-AF65-F5344CB8AC3E}">
        <p14:creationId xmlns:p14="http://schemas.microsoft.com/office/powerpoint/2010/main" val="19338014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C693A923-DDAE-E2C1-ABA5-A01F48B1B868}"/>
              </a:ext>
            </a:extLst>
          </p:cNvPr>
          <p:cNvPicPr>
            <a:picLocks noChangeAspect="1"/>
          </p:cNvPicPr>
          <p:nvPr/>
        </p:nvPicPr>
        <p:blipFill>
          <a:blip r:embed="rId2"/>
          <a:stretch>
            <a:fillRect/>
          </a:stretch>
        </p:blipFill>
        <p:spPr>
          <a:xfrm>
            <a:off x="970309" y="4157218"/>
            <a:ext cx="5775548" cy="1935333"/>
          </a:xfrm>
          <a:prstGeom prst="rect">
            <a:avLst/>
          </a:prstGeom>
        </p:spPr>
      </p:pic>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4. Almacenamiento s3</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85</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4.2 Configuración para Hosting Web Estático</a:t>
            </a:r>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954107"/>
          </a:xfrm>
          <a:prstGeom prst="rect">
            <a:avLst/>
          </a:prstGeom>
          <a:noFill/>
        </p:spPr>
        <p:txBody>
          <a:bodyPr wrap="square" rtlCol="0">
            <a:spAutoFit/>
          </a:bodyPr>
          <a:lstStyle/>
          <a:p>
            <a:r>
              <a:rPr lang="es-ES" sz="1400" dirty="0"/>
              <a:t>Vamos a usar el </a:t>
            </a:r>
            <a:r>
              <a:rPr lang="es-ES" sz="1400" dirty="0" err="1"/>
              <a:t>bucket</a:t>
            </a:r>
            <a:r>
              <a:rPr lang="es-ES" sz="1400" dirty="0"/>
              <a:t> para alojar contenidos web estáticos de acceso público a través de un URL. Para ello seleccionamos el </a:t>
            </a:r>
            <a:r>
              <a:rPr lang="es-ES" sz="1400" dirty="0" err="1"/>
              <a:t>bucket</a:t>
            </a:r>
            <a:r>
              <a:rPr lang="es-ES" sz="1400" dirty="0"/>
              <a:t> y editamos su configuración. Habrá que deshabilitar la </a:t>
            </a:r>
            <a:r>
              <a:rPr lang="es-ES" sz="1400" b="1" dirty="0"/>
              <a:t>configuración de bloqueo de acceso público </a:t>
            </a:r>
            <a:r>
              <a:rPr lang="es-ES" sz="1400" dirty="0"/>
              <a:t>y </a:t>
            </a:r>
            <a:r>
              <a:rPr lang="es-ES" sz="1400" b="1" dirty="0"/>
              <a:t>escribir una política de </a:t>
            </a:r>
            <a:r>
              <a:rPr lang="es-ES" sz="1400" b="1" dirty="0" err="1"/>
              <a:t>bucket</a:t>
            </a:r>
            <a:r>
              <a:rPr lang="es-ES" sz="1400" dirty="0"/>
              <a:t>. En Permisos, desactivar la opción Bloquear acceso público. En Propiedades, editar la sección </a:t>
            </a:r>
            <a:r>
              <a:rPr lang="es-ES" sz="1400" dirty="0" err="1"/>
              <a:t>Static</a:t>
            </a:r>
            <a:r>
              <a:rPr lang="es-ES" sz="1400" dirty="0"/>
              <a:t> </a:t>
            </a:r>
            <a:r>
              <a:rPr lang="es-ES" sz="1400" dirty="0" err="1"/>
              <a:t>website</a:t>
            </a:r>
            <a:r>
              <a:rPr lang="es-ES" sz="1400" dirty="0"/>
              <a:t> hosting, y activar esta opción, indicando en las propiedades las páginas index.html y error.html propuestas. </a:t>
            </a:r>
            <a:endParaRPr lang="es-ES" sz="1400" dirty="0">
              <a:solidFill>
                <a:srgbClr val="FF0000"/>
              </a:solidFill>
            </a:endParaRPr>
          </a:p>
        </p:txBody>
      </p:sp>
      <p:pic>
        <p:nvPicPr>
          <p:cNvPr id="5" name="Imagen 4">
            <a:extLst>
              <a:ext uri="{FF2B5EF4-FFF2-40B4-BE49-F238E27FC236}">
                <a16:creationId xmlns:a16="http://schemas.microsoft.com/office/drawing/2014/main" id="{BCA18A55-16D2-BB1C-DCC4-D6524C73F51F}"/>
              </a:ext>
            </a:extLst>
          </p:cNvPr>
          <p:cNvPicPr>
            <a:picLocks noChangeAspect="1"/>
          </p:cNvPicPr>
          <p:nvPr/>
        </p:nvPicPr>
        <p:blipFill rotWithShape="1">
          <a:blip r:embed="rId3"/>
          <a:srcRect r="53610"/>
          <a:stretch/>
        </p:blipFill>
        <p:spPr>
          <a:xfrm>
            <a:off x="4038600" y="2972161"/>
            <a:ext cx="3526929" cy="1327700"/>
          </a:xfrm>
          <a:prstGeom prst="rect">
            <a:avLst/>
          </a:prstGeom>
        </p:spPr>
      </p:pic>
      <p:pic>
        <p:nvPicPr>
          <p:cNvPr id="10" name="Imagen 9">
            <a:extLst>
              <a:ext uri="{FF2B5EF4-FFF2-40B4-BE49-F238E27FC236}">
                <a16:creationId xmlns:a16="http://schemas.microsoft.com/office/drawing/2014/main" id="{972F1F2E-702C-136D-A45D-8A87BF4CC263}"/>
              </a:ext>
            </a:extLst>
          </p:cNvPr>
          <p:cNvPicPr>
            <a:picLocks noChangeAspect="1"/>
          </p:cNvPicPr>
          <p:nvPr/>
        </p:nvPicPr>
        <p:blipFill>
          <a:blip r:embed="rId4"/>
          <a:stretch>
            <a:fillRect/>
          </a:stretch>
        </p:blipFill>
        <p:spPr>
          <a:xfrm>
            <a:off x="970309" y="2945849"/>
            <a:ext cx="3005030" cy="527848"/>
          </a:xfrm>
          <a:prstGeom prst="rect">
            <a:avLst/>
          </a:prstGeom>
        </p:spPr>
      </p:pic>
      <p:pic>
        <p:nvPicPr>
          <p:cNvPr id="13" name="Imagen 12">
            <a:extLst>
              <a:ext uri="{FF2B5EF4-FFF2-40B4-BE49-F238E27FC236}">
                <a16:creationId xmlns:a16="http://schemas.microsoft.com/office/drawing/2014/main" id="{9678EF63-0362-D02A-E4D4-7A779FA22C58}"/>
              </a:ext>
            </a:extLst>
          </p:cNvPr>
          <p:cNvPicPr>
            <a:picLocks noChangeAspect="1"/>
          </p:cNvPicPr>
          <p:nvPr/>
        </p:nvPicPr>
        <p:blipFill>
          <a:blip r:embed="rId5"/>
          <a:stretch>
            <a:fillRect/>
          </a:stretch>
        </p:blipFill>
        <p:spPr>
          <a:xfrm>
            <a:off x="7788097" y="2658846"/>
            <a:ext cx="4264443" cy="4199154"/>
          </a:xfrm>
          <a:prstGeom prst="rect">
            <a:avLst/>
          </a:prstGeom>
        </p:spPr>
      </p:pic>
      <p:grpSp>
        <p:nvGrpSpPr>
          <p:cNvPr id="25" name="Grupo 24">
            <a:extLst>
              <a:ext uri="{FF2B5EF4-FFF2-40B4-BE49-F238E27FC236}">
                <a16:creationId xmlns:a16="http://schemas.microsoft.com/office/drawing/2014/main" id="{426FD157-B57F-1089-34B7-636B2CF52B4E}"/>
              </a:ext>
            </a:extLst>
          </p:cNvPr>
          <p:cNvGrpSpPr/>
          <p:nvPr/>
        </p:nvGrpSpPr>
        <p:grpSpPr>
          <a:xfrm>
            <a:off x="7211617" y="3864403"/>
            <a:ext cx="502920" cy="188280"/>
            <a:chOff x="7211617" y="3864403"/>
            <a:chExt cx="502920" cy="188280"/>
          </a:xfrm>
        </p:grpSpPr>
        <mc:AlternateContent xmlns:mc="http://schemas.openxmlformats.org/markup-compatibility/2006" xmlns:p14="http://schemas.microsoft.com/office/powerpoint/2010/main">
          <mc:Choice Requires="p14">
            <p:contentPart p14:bwMode="auto" r:id="rId6">
              <p14:nvContentPartPr>
                <p14:cNvPr id="19" name="Entrada de lápiz 18">
                  <a:extLst>
                    <a:ext uri="{FF2B5EF4-FFF2-40B4-BE49-F238E27FC236}">
                      <a16:creationId xmlns:a16="http://schemas.microsoft.com/office/drawing/2014/main" id="{02242E6A-10E4-FD72-99E8-08EC230A2D36}"/>
                    </a:ext>
                  </a:extLst>
                </p14:cNvPr>
                <p14:cNvContentPartPr/>
                <p14:nvPr/>
              </p14:nvContentPartPr>
              <p14:xfrm>
                <a:off x="7211617" y="3932083"/>
                <a:ext cx="473760" cy="13680"/>
              </p14:xfrm>
            </p:contentPart>
          </mc:Choice>
          <mc:Fallback xmlns="">
            <p:pic>
              <p:nvPicPr>
                <p:cNvPr id="19" name="Entrada de lápiz 18">
                  <a:extLst>
                    <a:ext uri="{FF2B5EF4-FFF2-40B4-BE49-F238E27FC236}">
                      <a16:creationId xmlns:a16="http://schemas.microsoft.com/office/drawing/2014/main" id="{02242E6A-10E4-FD72-99E8-08EC230A2D36}"/>
                    </a:ext>
                  </a:extLst>
                </p:cNvPr>
                <p:cNvPicPr/>
                <p:nvPr/>
              </p:nvPicPr>
              <p:blipFill>
                <a:blip r:embed="rId7"/>
                <a:stretch>
                  <a:fillRect/>
                </a:stretch>
              </p:blipFill>
              <p:spPr>
                <a:xfrm>
                  <a:off x="7193617" y="3914083"/>
                  <a:ext cx="509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Entrada de lápiz 19">
                  <a:extLst>
                    <a:ext uri="{FF2B5EF4-FFF2-40B4-BE49-F238E27FC236}">
                      <a16:creationId xmlns:a16="http://schemas.microsoft.com/office/drawing/2014/main" id="{61FF35B9-8A21-F160-04C6-E3801F8EAA26}"/>
                    </a:ext>
                  </a:extLst>
                </p14:cNvPr>
                <p14:cNvContentPartPr/>
                <p14:nvPr/>
              </p14:nvContentPartPr>
              <p14:xfrm>
                <a:off x="7642897" y="3864403"/>
                <a:ext cx="71640" cy="188280"/>
              </p14:xfrm>
            </p:contentPart>
          </mc:Choice>
          <mc:Fallback xmlns="">
            <p:pic>
              <p:nvPicPr>
                <p:cNvPr id="20" name="Entrada de lápiz 19">
                  <a:extLst>
                    <a:ext uri="{FF2B5EF4-FFF2-40B4-BE49-F238E27FC236}">
                      <a16:creationId xmlns:a16="http://schemas.microsoft.com/office/drawing/2014/main" id="{61FF35B9-8A21-F160-04C6-E3801F8EAA26}"/>
                    </a:ext>
                  </a:extLst>
                </p:cNvPr>
                <p:cNvPicPr/>
                <p:nvPr/>
              </p:nvPicPr>
              <p:blipFill>
                <a:blip r:embed="rId9"/>
                <a:stretch>
                  <a:fillRect/>
                </a:stretch>
              </p:blipFill>
              <p:spPr>
                <a:xfrm>
                  <a:off x="7624897" y="3846403"/>
                  <a:ext cx="107280" cy="223920"/>
                </a:xfrm>
                <a:prstGeom prst="rect">
                  <a:avLst/>
                </a:prstGeom>
              </p:spPr>
            </p:pic>
          </mc:Fallback>
        </mc:AlternateContent>
      </p:grpSp>
      <p:grpSp>
        <p:nvGrpSpPr>
          <p:cNvPr id="24" name="Grupo 23">
            <a:extLst>
              <a:ext uri="{FF2B5EF4-FFF2-40B4-BE49-F238E27FC236}">
                <a16:creationId xmlns:a16="http://schemas.microsoft.com/office/drawing/2014/main" id="{C00A1C8D-34E2-55CE-62FE-6712A530FB00}"/>
              </a:ext>
            </a:extLst>
          </p:cNvPr>
          <p:cNvGrpSpPr/>
          <p:nvPr/>
        </p:nvGrpSpPr>
        <p:grpSpPr>
          <a:xfrm>
            <a:off x="6300097" y="4704283"/>
            <a:ext cx="1268280" cy="266400"/>
            <a:chOff x="6300097" y="4704283"/>
            <a:chExt cx="1268280" cy="266400"/>
          </a:xfrm>
        </p:grpSpPr>
        <mc:AlternateContent xmlns:mc="http://schemas.openxmlformats.org/markup-compatibility/2006" xmlns:p14="http://schemas.microsoft.com/office/powerpoint/2010/main">
          <mc:Choice Requires="p14">
            <p:contentPart p14:bwMode="auto" r:id="rId10">
              <p14:nvContentPartPr>
                <p14:cNvPr id="21" name="Entrada de lápiz 20">
                  <a:extLst>
                    <a:ext uri="{FF2B5EF4-FFF2-40B4-BE49-F238E27FC236}">
                      <a16:creationId xmlns:a16="http://schemas.microsoft.com/office/drawing/2014/main" id="{28EBAA5E-8906-2D64-CCA1-BD38339C735D}"/>
                    </a:ext>
                  </a:extLst>
                </p14:cNvPr>
                <p14:cNvContentPartPr/>
                <p14:nvPr/>
              </p14:nvContentPartPr>
              <p14:xfrm>
                <a:off x="6350137" y="4853683"/>
                <a:ext cx="1218240" cy="18000"/>
              </p14:xfrm>
            </p:contentPart>
          </mc:Choice>
          <mc:Fallback xmlns="">
            <p:pic>
              <p:nvPicPr>
                <p:cNvPr id="21" name="Entrada de lápiz 20">
                  <a:extLst>
                    <a:ext uri="{FF2B5EF4-FFF2-40B4-BE49-F238E27FC236}">
                      <a16:creationId xmlns:a16="http://schemas.microsoft.com/office/drawing/2014/main" id="{28EBAA5E-8906-2D64-CCA1-BD38339C735D}"/>
                    </a:ext>
                  </a:extLst>
                </p:cNvPr>
                <p:cNvPicPr/>
                <p:nvPr/>
              </p:nvPicPr>
              <p:blipFill>
                <a:blip r:embed="rId11"/>
                <a:stretch>
                  <a:fillRect/>
                </a:stretch>
              </p:blipFill>
              <p:spPr>
                <a:xfrm>
                  <a:off x="6332137" y="4835683"/>
                  <a:ext cx="1253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Entrada de lápiz 21">
                  <a:extLst>
                    <a:ext uri="{FF2B5EF4-FFF2-40B4-BE49-F238E27FC236}">
                      <a16:creationId xmlns:a16="http://schemas.microsoft.com/office/drawing/2014/main" id="{BA13B158-90DC-188F-E6FE-4FF68B786C2F}"/>
                    </a:ext>
                  </a:extLst>
                </p14:cNvPr>
                <p14:cNvContentPartPr/>
                <p14:nvPr/>
              </p14:nvContentPartPr>
              <p14:xfrm>
                <a:off x="6300097" y="4704283"/>
                <a:ext cx="92880" cy="266400"/>
              </p14:xfrm>
            </p:contentPart>
          </mc:Choice>
          <mc:Fallback xmlns="">
            <p:pic>
              <p:nvPicPr>
                <p:cNvPr id="22" name="Entrada de lápiz 21">
                  <a:extLst>
                    <a:ext uri="{FF2B5EF4-FFF2-40B4-BE49-F238E27FC236}">
                      <a16:creationId xmlns:a16="http://schemas.microsoft.com/office/drawing/2014/main" id="{BA13B158-90DC-188F-E6FE-4FF68B786C2F}"/>
                    </a:ext>
                  </a:extLst>
                </p:cNvPr>
                <p:cNvPicPr/>
                <p:nvPr/>
              </p:nvPicPr>
              <p:blipFill>
                <a:blip r:embed="rId13"/>
                <a:stretch>
                  <a:fillRect/>
                </a:stretch>
              </p:blipFill>
              <p:spPr>
                <a:xfrm>
                  <a:off x="6282457" y="4686283"/>
                  <a:ext cx="128520" cy="302040"/>
                </a:xfrm>
                <a:prstGeom prst="rect">
                  <a:avLst/>
                </a:prstGeom>
              </p:spPr>
            </p:pic>
          </mc:Fallback>
        </mc:AlternateContent>
      </p:grpSp>
    </p:spTree>
    <p:extLst>
      <p:ext uri="{BB962C8B-B14F-4D97-AF65-F5344CB8AC3E}">
        <p14:creationId xmlns:p14="http://schemas.microsoft.com/office/powerpoint/2010/main" val="3349662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4. Almacenamiento s3</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86</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4.3 Pruebas de Acceso y Descarga de Archivos</a:t>
            </a:r>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738664"/>
          </a:xfrm>
          <a:prstGeom prst="rect">
            <a:avLst/>
          </a:prstGeom>
          <a:noFill/>
        </p:spPr>
        <p:txBody>
          <a:bodyPr wrap="square" rtlCol="0">
            <a:spAutoFit/>
          </a:bodyPr>
          <a:lstStyle/>
          <a:p>
            <a:r>
              <a:rPr lang="es-ES" sz="1400" dirty="0"/>
              <a:t>Añadir una página de inicio (index.html) en la raíz del </a:t>
            </a:r>
            <a:r>
              <a:rPr lang="es-ES" sz="1400" dirty="0" err="1"/>
              <a:t>bucket</a:t>
            </a:r>
            <a:r>
              <a:rPr lang="es-ES" sz="1400" dirty="0"/>
              <a:t> con un texto significativo. Si queremos acceder vía web a todos los contenidos del </a:t>
            </a:r>
            <a:r>
              <a:rPr lang="es-ES" sz="1400" dirty="0" err="1"/>
              <a:t>bucket</a:t>
            </a:r>
            <a:r>
              <a:rPr lang="es-ES" sz="1400" dirty="0"/>
              <a:t> será necesario establecer una política de acceso adecuada (en la misma pestaña de Permisos, añadir una </a:t>
            </a:r>
            <a:r>
              <a:rPr lang="es-ES" sz="1400" dirty="0" err="1"/>
              <a:t>Bucket</a:t>
            </a:r>
            <a:r>
              <a:rPr lang="es-ES" sz="1400" dirty="0"/>
              <a:t> </a:t>
            </a:r>
            <a:r>
              <a:rPr lang="es-ES" sz="1400" dirty="0" err="1"/>
              <a:t>policy</a:t>
            </a:r>
            <a:r>
              <a:rPr lang="es-ES" sz="1400" dirty="0"/>
              <a:t>). Podría ser algo similar a esto (sustituir el nombre del </a:t>
            </a:r>
            <a:r>
              <a:rPr lang="es-ES" sz="1400" dirty="0" err="1"/>
              <a:t>bucket</a:t>
            </a:r>
            <a:r>
              <a:rPr lang="es-ES" sz="1400" dirty="0"/>
              <a:t> por el que corresponda):</a:t>
            </a:r>
            <a:endParaRPr lang="es-ES" sz="1400" dirty="0">
              <a:solidFill>
                <a:srgbClr val="FF0000"/>
              </a:solidFill>
            </a:endParaRPr>
          </a:p>
        </p:txBody>
      </p:sp>
      <p:pic>
        <p:nvPicPr>
          <p:cNvPr id="7" name="Imagen 6">
            <a:extLst>
              <a:ext uri="{FF2B5EF4-FFF2-40B4-BE49-F238E27FC236}">
                <a16:creationId xmlns:a16="http://schemas.microsoft.com/office/drawing/2014/main" id="{8B9D19C3-5ECC-EAB3-12B5-489D422478D8}"/>
              </a:ext>
            </a:extLst>
          </p:cNvPr>
          <p:cNvPicPr>
            <a:picLocks noChangeAspect="1"/>
          </p:cNvPicPr>
          <p:nvPr/>
        </p:nvPicPr>
        <p:blipFill>
          <a:blip r:embed="rId3"/>
          <a:stretch>
            <a:fillRect/>
          </a:stretch>
        </p:blipFill>
        <p:spPr>
          <a:xfrm>
            <a:off x="1100842" y="2668955"/>
            <a:ext cx="3400245" cy="1904580"/>
          </a:xfrm>
          <a:prstGeom prst="rect">
            <a:avLst/>
          </a:prstGeom>
        </p:spPr>
      </p:pic>
      <p:pic>
        <p:nvPicPr>
          <p:cNvPr id="27" name="Imagen 26">
            <a:extLst>
              <a:ext uri="{FF2B5EF4-FFF2-40B4-BE49-F238E27FC236}">
                <a16:creationId xmlns:a16="http://schemas.microsoft.com/office/drawing/2014/main" id="{8BC4F901-E7EF-41D5-90B2-DD50AF4DF5A2}"/>
              </a:ext>
            </a:extLst>
          </p:cNvPr>
          <p:cNvPicPr>
            <a:picLocks noChangeAspect="1"/>
          </p:cNvPicPr>
          <p:nvPr/>
        </p:nvPicPr>
        <p:blipFill>
          <a:blip r:embed="rId4"/>
          <a:stretch>
            <a:fillRect/>
          </a:stretch>
        </p:blipFill>
        <p:spPr>
          <a:xfrm>
            <a:off x="1032812" y="4581295"/>
            <a:ext cx="5357617" cy="1775055"/>
          </a:xfrm>
          <a:prstGeom prst="rect">
            <a:avLst/>
          </a:prstGeom>
        </p:spPr>
      </p:pic>
      <p:sp>
        <p:nvSpPr>
          <p:cNvPr id="28" name="CuadroTexto 27">
            <a:extLst>
              <a:ext uri="{FF2B5EF4-FFF2-40B4-BE49-F238E27FC236}">
                <a16:creationId xmlns:a16="http://schemas.microsoft.com/office/drawing/2014/main" id="{07CF666D-ED53-3C8E-5780-DC308B9F27FB}"/>
              </a:ext>
            </a:extLst>
          </p:cNvPr>
          <p:cNvSpPr txBox="1"/>
          <p:nvPr/>
        </p:nvSpPr>
        <p:spPr>
          <a:xfrm>
            <a:off x="6519286" y="4744291"/>
            <a:ext cx="1244265" cy="738664"/>
          </a:xfrm>
          <a:prstGeom prst="rect">
            <a:avLst/>
          </a:prstGeom>
          <a:noFill/>
        </p:spPr>
        <p:txBody>
          <a:bodyPr wrap="square" rtlCol="0">
            <a:spAutoFit/>
          </a:bodyPr>
          <a:lstStyle/>
          <a:p>
            <a:r>
              <a:rPr lang="es-ES" sz="1400" dirty="0"/>
              <a:t>Subimos un Index.html y un error.html </a:t>
            </a:r>
            <a:endParaRPr lang="es-ES" sz="1400" dirty="0">
              <a:solidFill>
                <a:srgbClr val="FF0000"/>
              </a:solidFill>
            </a:endParaRPr>
          </a:p>
        </p:txBody>
      </p:sp>
      <p:sp>
        <p:nvSpPr>
          <p:cNvPr id="31" name="CuadroTexto 30">
            <a:extLst>
              <a:ext uri="{FF2B5EF4-FFF2-40B4-BE49-F238E27FC236}">
                <a16:creationId xmlns:a16="http://schemas.microsoft.com/office/drawing/2014/main" id="{BDC9605B-DADA-4468-18A2-13B385AC3462}"/>
              </a:ext>
            </a:extLst>
          </p:cNvPr>
          <p:cNvSpPr txBox="1"/>
          <p:nvPr/>
        </p:nvSpPr>
        <p:spPr>
          <a:xfrm>
            <a:off x="8610600" y="2768253"/>
            <a:ext cx="4857285" cy="307777"/>
          </a:xfrm>
          <a:prstGeom prst="rect">
            <a:avLst/>
          </a:prstGeom>
          <a:noFill/>
        </p:spPr>
        <p:txBody>
          <a:bodyPr wrap="square" rtlCol="0">
            <a:spAutoFit/>
          </a:bodyPr>
          <a:lstStyle/>
          <a:p>
            <a:r>
              <a:rPr lang="es-ES" sz="1400" dirty="0"/>
              <a:t>Permisos &gt;&gt; </a:t>
            </a:r>
            <a:r>
              <a:rPr lang="es-ES" sz="1400" dirty="0" err="1"/>
              <a:t>Bucket</a:t>
            </a:r>
            <a:r>
              <a:rPr lang="es-ES" sz="1400" dirty="0"/>
              <a:t> </a:t>
            </a:r>
            <a:r>
              <a:rPr lang="es-ES" sz="1400" dirty="0" err="1"/>
              <a:t>Policy</a:t>
            </a:r>
            <a:endParaRPr lang="es-ES" sz="1400" dirty="0">
              <a:solidFill>
                <a:srgbClr val="FF0000"/>
              </a:solidFill>
            </a:endParaRPr>
          </a:p>
        </p:txBody>
      </p:sp>
      <p:pic>
        <p:nvPicPr>
          <p:cNvPr id="33" name="Imagen 32">
            <a:extLst>
              <a:ext uri="{FF2B5EF4-FFF2-40B4-BE49-F238E27FC236}">
                <a16:creationId xmlns:a16="http://schemas.microsoft.com/office/drawing/2014/main" id="{35B6304E-AFB2-6E6E-9A36-9EBE3F4E35B1}"/>
              </a:ext>
            </a:extLst>
          </p:cNvPr>
          <p:cNvPicPr>
            <a:picLocks noChangeAspect="1"/>
          </p:cNvPicPr>
          <p:nvPr/>
        </p:nvPicPr>
        <p:blipFill>
          <a:blip r:embed="rId5"/>
          <a:stretch>
            <a:fillRect/>
          </a:stretch>
        </p:blipFill>
        <p:spPr>
          <a:xfrm>
            <a:off x="8689750" y="3080837"/>
            <a:ext cx="2947090" cy="3275513"/>
          </a:xfrm>
          <a:prstGeom prst="rect">
            <a:avLst/>
          </a:prstGeom>
        </p:spPr>
      </p:pic>
    </p:spTree>
    <p:extLst>
      <p:ext uri="{BB962C8B-B14F-4D97-AF65-F5344CB8AC3E}">
        <p14:creationId xmlns:p14="http://schemas.microsoft.com/office/powerpoint/2010/main" val="1640456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4. Almacenamiento s3</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87</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738664"/>
          </a:xfrm>
          <a:prstGeom prst="rect">
            <a:avLst/>
          </a:prstGeom>
          <a:noFill/>
        </p:spPr>
        <p:txBody>
          <a:bodyPr wrap="square" rtlCol="0">
            <a:spAutoFit/>
          </a:bodyPr>
          <a:lstStyle/>
          <a:p>
            <a:r>
              <a:rPr lang="es-ES" sz="1400" dirty="0"/>
              <a:t>Añadir una página de inicio (index.html) en la raíz del </a:t>
            </a:r>
            <a:r>
              <a:rPr lang="es-ES" sz="1400" dirty="0" err="1"/>
              <a:t>bucket</a:t>
            </a:r>
            <a:r>
              <a:rPr lang="es-ES" sz="1400" dirty="0"/>
              <a:t> con un texto significativo. Si queremos acceder vía web a todos los contenidos del </a:t>
            </a:r>
            <a:r>
              <a:rPr lang="es-ES" sz="1400" dirty="0" err="1"/>
              <a:t>bucket</a:t>
            </a:r>
            <a:r>
              <a:rPr lang="es-ES" sz="1400" dirty="0"/>
              <a:t> será necesario establecer una política de acceso adecuada (en la misma pestaña de Permisos, añadir una </a:t>
            </a:r>
            <a:r>
              <a:rPr lang="es-ES" sz="1400" dirty="0" err="1"/>
              <a:t>Bucket</a:t>
            </a:r>
            <a:r>
              <a:rPr lang="es-ES" sz="1400" dirty="0"/>
              <a:t> </a:t>
            </a:r>
            <a:r>
              <a:rPr lang="es-ES" sz="1400" dirty="0" err="1"/>
              <a:t>policy</a:t>
            </a:r>
            <a:r>
              <a:rPr lang="es-ES" sz="1400" dirty="0"/>
              <a:t>). Podría ser algo similar a esto (sustituir el nombre del </a:t>
            </a:r>
            <a:r>
              <a:rPr lang="es-ES" sz="1400" dirty="0" err="1"/>
              <a:t>bucket</a:t>
            </a:r>
            <a:r>
              <a:rPr lang="es-ES" sz="1400" dirty="0"/>
              <a:t> por el que corresponda):</a:t>
            </a:r>
            <a:endParaRPr lang="es-ES" sz="1400" dirty="0">
              <a:solidFill>
                <a:srgbClr val="FF0000"/>
              </a:solidFill>
            </a:endParaRPr>
          </a:p>
        </p:txBody>
      </p:sp>
      <p:sp>
        <p:nvSpPr>
          <p:cNvPr id="28" name="CuadroTexto 27">
            <a:extLst>
              <a:ext uri="{FF2B5EF4-FFF2-40B4-BE49-F238E27FC236}">
                <a16:creationId xmlns:a16="http://schemas.microsoft.com/office/drawing/2014/main" id="{07CF666D-ED53-3C8E-5780-DC308B9F27FB}"/>
              </a:ext>
            </a:extLst>
          </p:cNvPr>
          <p:cNvSpPr txBox="1"/>
          <p:nvPr/>
        </p:nvSpPr>
        <p:spPr>
          <a:xfrm>
            <a:off x="956919" y="2740112"/>
            <a:ext cx="8756424" cy="523220"/>
          </a:xfrm>
          <a:prstGeom prst="rect">
            <a:avLst/>
          </a:prstGeom>
          <a:noFill/>
        </p:spPr>
        <p:txBody>
          <a:bodyPr wrap="square" rtlCol="0">
            <a:spAutoFit/>
          </a:bodyPr>
          <a:lstStyle/>
          <a:p>
            <a:r>
              <a:rPr lang="es-ES" sz="1400" dirty="0"/>
              <a:t>Acceder a la URL de un objeto:</a:t>
            </a:r>
          </a:p>
          <a:p>
            <a:r>
              <a:rPr lang="es-ES" sz="1400" dirty="0" err="1">
                <a:solidFill>
                  <a:srgbClr val="FF0000"/>
                </a:solidFill>
              </a:rPr>
              <a:t>Objects</a:t>
            </a:r>
            <a:r>
              <a:rPr lang="es-ES" sz="1400" dirty="0">
                <a:solidFill>
                  <a:srgbClr val="FF0000"/>
                </a:solidFill>
              </a:rPr>
              <a:t> &gt;&gt; index.html &gt;&gt;https://palomapmlbucket.s3.amazonaws.com/index.html</a:t>
            </a:r>
          </a:p>
        </p:txBody>
      </p:sp>
      <p:pic>
        <p:nvPicPr>
          <p:cNvPr id="12" name="Imagen 11">
            <a:extLst>
              <a:ext uri="{FF2B5EF4-FFF2-40B4-BE49-F238E27FC236}">
                <a16:creationId xmlns:a16="http://schemas.microsoft.com/office/drawing/2014/main" id="{E1058D73-A19D-611C-6E28-D02EC9312DF6}"/>
              </a:ext>
            </a:extLst>
          </p:cNvPr>
          <p:cNvPicPr>
            <a:picLocks noChangeAspect="1"/>
          </p:cNvPicPr>
          <p:nvPr/>
        </p:nvPicPr>
        <p:blipFill rotWithShape="1">
          <a:blip r:embed="rId3"/>
          <a:srcRect b="40784"/>
          <a:stretch/>
        </p:blipFill>
        <p:spPr>
          <a:xfrm>
            <a:off x="1646661" y="3429001"/>
            <a:ext cx="8588463" cy="2854254"/>
          </a:xfrm>
          <a:prstGeom prst="rect">
            <a:avLst/>
          </a:prstGeom>
        </p:spPr>
      </p:pic>
      <p:sp>
        <p:nvSpPr>
          <p:cNvPr id="2" name="CuadroTexto 1">
            <a:extLst>
              <a:ext uri="{FF2B5EF4-FFF2-40B4-BE49-F238E27FC236}">
                <a16:creationId xmlns:a16="http://schemas.microsoft.com/office/drawing/2014/main" id="{27D21B6B-DC7A-E192-22BE-089A824E8929}"/>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4.3 Pruebas de Acceso y Descarga de Archivos</a:t>
            </a:r>
          </a:p>
        </p:txBody>
      </p:sp>
    </p:spTree>
    <p:extLst>
      <p:ext uri="{BB962C8B-B14F-4D97-AF65-F5344CB8AC3E}">
        <p14:creationId xmlns:p14="http://schemas.microsoft.com/office/powerpoint/2010/main" val="4285956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dirty="0"/>
              <a:t>4. Almacenamiento s3</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88</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67021" cy="307777"/>
          </a:xfrm>
          <a:prstGeom prst="rect">
            <a:avLst/>
          </a:prstGeom>
          <a:noFill/>
        </p:spPr>
        <p:txBody>
          <a:bodyPr wrap="square" rtlCol="0">
            <a:spAutoFit/>
          </a:bodyPr>
          <a:lstStyle/>
          <a:p>
            <a:r>
              <a:rPr lang="es-ES" sz="1400" dirty="0"/>
              <a:t>Desde el panel de control de S3 eliminar el </a:t>
            </a:r>
            <a:r>
              <a:rPr lang="es-ES" sz="1400" dirty="0" err="1"/>
              <a:t>bucket</a:t>
            </a:r>
            <a:r>
              <a:rPr lang="es-ES" sz="1400" dirty="0"/>
              <a:t> de pruebas</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4.4 Eliminación del </a:t>
            </a:r>
            <a:r>
              <a:rPr lang="es-ES" sz="1600" i="1" dirty="0" err="1"/>
              <a:t>Bucket</a:t>
            </a:r>
            <a:endParaRPr lang="es-ES" sz="1600" i="1" dirty="0"/>
          </a:p>
        </p:txBody>
      </p:sp>
      <p:pic>
        <p:nvPicPr>
          <p:cNvPr id="17" name="Imagen 16">
            <a:extLst>
              <a:ext uri="{FF2B5EF4-FFF2-40B4-BE49-F238E27FC236}">
                <a16:creationId xmlns:a16="http://schemas.microsoft.com/office/drawing/2014/main" id="{2E51E24C-FADD-1260-97E2-38A147C17092}"/>
              </a:ext>
            </a:extLst>
          </p:cNvPr>
          <p:cNvPicPr>
            <a:picLocks noChangeAspect="1"/>
          </p:cNvPicPr>
          <p:nvPr/>
        </p:nvPicPr>
        <p:blipFill>
          <a:blip r:embed="rId3"/>
          <a:stretch>
            <a:fillRect/>
          </a:stretch>
        </p:blipFill>
        <p:spPr>
          <a:xfrm>
            <a:off x="956919" y="2294603"/>
            <a:ext cx="4995307" cy="1050851"/>
          </a:xfrm>
          <a:prstGeom prst="rect">
            <a:avLst/>
          </a:prstGeom>
        </p:spPr>
      </p:pic>
      <p:pic>
        <p:nvPicPr>
          <p:cNvPr id="19" name="Imagen 18">
            <a:extLst>
              <a:ext uri="{FF2B5EF4-FFF2-40B4-BE49-F238E27FC236}">
                <a16:creationId xmlns:a16="http://schemas.microsoft.com/office/drawing/2014/main" id="{9DF8D8BE-9CAE-810A-BC1D-00A7FF93CDE1}"/>
              </a:ext>
            </a:extLst>
          </p:cNvPr>
          <p:cNvPicPr>
            <a:picLocks noChangeAspect="1"/>
          </p:cNvPicPr>
          <p:nvPr/>
        </p:nvPicPr>
        <p:blipFill>
          <a:blip r:embed="rId4"/>
          <a:stretch>
            <a:fillRect/>
          </a:stretch>
        </p:blipFill>
        <p:spPr>
          <a:xfrm>
            <a:off x="956919" y="3368735"/>
            <a:ext cx="4353079" cy="2987615"/>
          </a:xfrm>
          <a:prstGeom prst="rect">
            <a:avLst/>
          </a:prstGeom>
        </p:spPr>
      </p:pic>
      <p:pic>
        <p:nvPicPr>
          <p:cNvPr id="21" name="Imagen 20">
            <a:extLst>
              <a:ext uri="{FF2B5EF4-FFF2-40B4-BE49-F238E27FC236}">
                <a16:creationId xmlns:a16="http://schemas.microsoft.com/office/drawing/2014/main" id="{746149D2-2F22-0BB6-1E47-A5501543BAA0}"/>
              </a:ext>
            </a:extLst>
          </p:cNvPr>
          <p:cNvPicPr>
            <a:picLocks noChangeAspect="1"/>
          </p:cNvPicPr>
          <p:nvPr/>
        </p:nvPicPr>
        <p:blipFill>
          <a:blip r:embed="rId5"/>
          <a:stretch>
            <a:fillRect/>
          </a:stretch>
        </p:blipFill>
        <p:spPr>
          <a:xfrm>
            <a:off x="5607170" y="3779006"/>
            <a:ext cx="5532645" cy="1470643"/>
          </a:xfrm>
          <a:prstGeom prst="rect">
            <a:avLst/>
          </a:prstGeom>
        </p:spPr>
      </p:pic>
    </p:spTree>
    <p:extLst>
      <p:ext uri="{BB962C8B-B14F-4D97-AF65-F5344CB8AC3E}">
        <p14:creationId xmlns:p14="http://schemas.microsoft.com/office/powerpoint/2010/main" val="1232203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D2C68-B93E-35CD-8477-FB7944F5C35D}"/>
              </a:ext>
            </a:extLst>
          </p:cNvPr>
          <p:cNvSpPr>
            <a:spLocks noGrp="1"/>
          </p:cNvSpPr>
          <p:nvPr>
            <p:ph type="title"/>
          </p:nvPr>
        </p:nvSpPr>
        <p:spPr/>
        <p:txBody>
          <a:bodyPr/>
          <a:lstStyle/>
          <a:p>
            <a:r>
              <a:rPr lang="es-ES" dirty="0"/>
              <a:t>índice</a:t>
            </a:r>
          </a:p>
        </p:txBody>
      </p:sp>
      <p:sp>
        <p:nvSpPr>
          <p:cNvPr id="27" name="Marcador de fecha 26">
            <a:extLst>
              <a:ext uri="{FF2B5EF4-FFF2-40B4-BE49-F238E27FC236}">
                <a16:creationId xmlns:a16="http://schemas.microsoft.com/office/drawing/2014/main" id="{FADD3258-0CC8-981D-3A28-A272DDB3EF65}"/>
              </a:ext>
            </a:extLst>
          </p:cNvPr>
          <p:cNvSpPr>
            <a:spLocks noGrp="1"/>
          </p:cNvSpPr>
          <p:nvPr>
            <p:ph type="dt" sz="half" idx="10"/>
          </p:nvPr>
        </p:nvSpPr>
        <p:spPr/>
        <p:txBody>
          <a:bodyPr/>
          <a:lstStyle/>
          <a:p>
            <a:pPr rtl="0"/>
            <a:r>
              <a:rPr lang="es-ES" noProof="0" dirty="0"/>
              <a:t>2024</a:t>
            </a:r>
          </a:p>
        </p:txBody>
      </p:sp>
      <p:sp>
        <p:nvSpPr>
          <p:cNvPr id="28" name="Marcador de pie de página 27">
            <a:extLst>
              <a:ext uri="{FF2B5EF4-FFF2-40B4-BE49-F238E27FC236}">
                <a16:creationId xmlns:a16="http://schemas.microsoft.com/office/drawing/2014/main" id="{21570618-2BC2-E0D3-D81A-AA1F2599791C}"/>
              </a:ext>
            </a:extLst>
          </p:cNvPr>
          <p:cNvSpPr>
            <a:spLocks noGrp="1"/>
          </p:cNvSpPr>
          <p:nvPr>
            <p:ph type="ftr" sz="quarter" idx="11"/>
          </p:nvPr>
        </p:nvSpPr>
        <p:spPr/>
        <p:txBody>
          <a:bodyPr/>
          <a:lstStyle/>
          <a:p>
            <a:pPr rtl="0"/>
            <a:r>
              <a:rPr lang="es-ES" noProof="0" dirty="0"/>
              <a:t>P</a:t>
            </a:r>
            <a:r>
              <a:rPr lang="es-ES" dirty="0" err="1"/>
              <a:t>ráctica</a:t>
            </a:r>
            <a:r>
              <a:rPr lang="es-ES" dirty="0"/>
              <a:t> 6 – Paloma Pérez de Madrid</a:t>
            </a:r>
            <a:endParaRPr lang="es-ES" noProof="0" dirty="0"/>
          </a:p>
        </p:txBody>
      </p:sp>
      <p:sp>
        <p:nvSpPr>
          <p:cNvPr id="29" name="Marcador de número de diapositiva 28">
            <a:extLst>
              <a:ext uri="{FF2B5EF4-FFF2-40B4-BE49-F238E27FC236}">
                <a16:creationId xmlns:a16="http://schemas.microsoft.com/office/drawing/2014/main" id="{E0A0DD0F-65BD-3B0E-03D5-D6B193E46F0A}"/>
              </a:ext>
            </a:extLst>
          </p:cNvPr>
          <p:cNvSpPr>
            <a:spLocks noGrp="1"/>
          </p:cNvSpPr>
          <p:nvPr>
            <p:ph type="sldNum" sz="quarter" idx="12"/>
          </p:nvPr>
        </p:nvSpPr>
        <p:spPr/>
        <p:txBody>
          <a:bodyPr/>
          <a:lstStyle/>
          <a:p>
            <a:pPr rtl="0"/>
            <a:fld id="{B5CEABB6-07DC-46E8-9B57-56EC44A396E5}" type="slidenum">
              <a:rPr lang="es-ES" noProof="0" smtClean="0"/>
              <a:t>89</a:t>
            </a:fld>
            <a:endParaRPr lang="es-ES" noProof="0"/>
          </a:p>
        </p:txBody>
      </p:sp>
      <p:sp>
        <p:nvSpPr>
          <p:cNvPr id="30" name="CuadroTexto 29">
            <a:extLst>
              <a:ext uri="{FF2B5EF4-FFF2-40B4-BE49-F238E27FC236}">
                <a16:creationId xmlns:a16="http://schemas.microsoft.com/office/drawing/2014/main" id="{3A56E9CF-11ED-EF97-ED88-97AE62D2E908}"/>
              </a:ext>
            </a:extLst>
          </p:cNvPr>
          <p:cNvSpPr txBox="1"/>
          <p:nvPr/>
        </p:nvSpPr>
        <p:spPr>
          <a:xfrm>
            <a:off x="405270" y="2217740"/>
            <a:ext cx="5781135" cy="3754874"/>
          </a:xfrm>
          <a:prstGeom prst="rect">
            <a:avLst/>
          </a:prstGeom>
          <a:noFill/>
        </p:spPr>
        <p:txBody>
          <a:bodyPr wrap="square">
            <a:spAutoFit/>
          </a:bodyPr>
          <a:lstStyle/>
          <a:p>
            <a:r>
              <a:rPr lang="es-ES" sz="1400" dirty="0">
                <a:solidFill>
                  <a:schemeClr val="bg1"/>
                </a:solidFill>
              </a:rPr>
              <a:t>1. Ejecución de Instancias EC2</a:t>
            </a:r>
          </a:p>
          <a:p>
            <a:r>
              <a:rPr lang="es-ES" sz="1400" dirty="0">
                <a:solidFill>
                  <a:schemeClr val="bg1"/>
                </a:solidFill>
              </a:rPr>
              <a:t>   1.1 Acceso a la Consola y Creación de Claves</a:t>
            </a:r>
          </a:p>
          <a:p>
            <a:r>
              <a:rPr lang="es-ES" sz="1400" dirty="0">
                <a:solidFill>
                  <a:schemeClr val="bg1"/>
                </a:solidFill>
              </a:rPr>
              <a:t>   1.2 Creación de Grupo de Seguridad</a:t>
            </a:r>
          </a:p>
          <a:p>
            <a:r>
              <a:rPr lang="es-ES" sz="1400" dirty="0">
                <a:solidFill>
                  <a:schemeClr val="bg1"/>
                </a:solidFill>
              </a:rPr>
              <a:t>   1.3 Comprobación de VPC y Subredes</a:t>
            </a:r>
          </a:p>
          <a:p>
            <a:r>
              <a:rPr lang="es-ES" sz="1400" dirty="0">
                <a:solidFill>
                  <a:schemeClr val="bg1"/>
                </a:solidFill>
              </a:rPr>
              <a:t>   1.4 Lanzamiento de Instancia </a:t>
            </a:r>
            <a:r>
              <a:rPr lang="es-ES" sz="1400" dirty="0" err="1">
                <a:solidFill>
                  <a:schemeClr val="bg1"/>
                </a:solidFill>
              </a:rPr>
              <a:t>PruebasWeb</a:t>
            </a:r>
            <a:endParaRPr lang="es-ES" sz="1400" dirty="0">
              <a:solidFill>
                <a:schemeClr val="bg1"/>
              </a:solidFill>
            </a:endParaRPr>
          </a:p>
          <a:p>
            <a:r>
              <a:rPr lang="es-ES" sz="1400" dirty="0">
                <a:solidFill>
                  <a:schemeClr val="bg1"/>
                </a:solidFill>
              </a:rPr>
              <a:t>   1.5 Configuración de la Instancia y Tareas de Mantenimiento</a:t>
            </a:r>
          </a:p>
          <a:p>
            <a:r>
              <a:rPr lang="es-ES" sz="1400" dirty="0">
                <a:solidFill>
                  <a:schemeClr val="bg1"/>
                </a:solidFill>
              </a:rPr>
              <a:t>   1.6 Efecto de Reinicio y Detención de la Instancia</a:t>
            </a:r>
          </a:p>
          <a:p>
            <a:r>
              <a:rPr lang="es-ES" sz="1400" dirty="0">
                <a:solidFill>
                  <a:schemeClr val="bg1"/>
                </a:solidFill>
              </a:rPr>
              <a:t>   1.7 Generación de Imagen de la Instancia</a:t>
            </a:r>
          </a:p>
          <a:p>
            <a:r>
              <a:rPr lang="es-ES" sz="1400" dirty="0">
                <a:solidFill>
                  <a:schemeClr val="bg1"/>
                </a:solidFill>
              </a:rPr>
              <a:t>   1.8 Terminación de la Instancia</a:t>
            </a:r>
          </a:p>
          <a:p>
            <a:endParaRPr lang="es-ES" sz="1400" dirty="0">
              <a:solidFill>
                <a:schemeClr val="bg1"/>
              </a:solidFill>
            </a:endParaRPr>
          </a:p>
          <a:p>
            <a:r>
              <a:rPr lang="es-ES" sz="1400" dirty="0">
                <a:solidFill>
                  <a:schemeClr val="bg1"/>
                </a:solidFill>
              </a:rPr>
              <a:t>2. Balanceador de Carga ELB (</a:t>
            </a:r>
            <a:r>
              <a:rPr lang="es-ES" sz="1400" dirty="0" err="1">
                <a:solidFill>
                  <a:schemeClr val="bg1"/>
                </a:solidFill>
              </a:rPr>
              <a:t>Elastic</a:t>
            </a:r>
            <a:r>
              <a:rPr lang="es-ES" sz="1400" dirty="0">
                <a:solidFill>
                  <a:schemeClr val="bg1"/>
                </a:solidFill>
              </a:rPr>
              <a:t> Load </a:t>
            </a:r>
            <a:r>
              <a:rPr lang="es-ES" sz="1400" dirty="0" err="1">
                <a:solidFill>
                  <a:schemeClr val="bg1"/>
                </a:solidFill>
              </a:rPr>
              <a:t>Balancer</a:t>
            </a:r>
            <a:r>
              <a:rPr lang="es-ES" sz="1400" dirty="0">
                <a:solidFill>
                  <a:schemeClr val="bg1"/>
                </a:solidFill>
              </a:rPr>
              <a:t>)</a:t>
            </a:r>
          </a:p>
          <a:p>
            <a:r>
              <a:rPr lang="es-ES" sz="1400" dirty="0">
                <a:solidFill>
                  <a:schemeClr val="bg1"/>
                </a:solidFill>
              </a:rPr>
              <a:t>   2.1 Lanzamiento de Instancias y Creación de Grupo de Seguridad</a:t>
            </a:r>
          </a:p>
          <a:p>
            <a:r>
              <a:rPr lang="es-ES" sz="1400" dirty="0">
                <a:solidFill>
                  <a:schemeClr val="bg1"/>
                </a:solidFill>
              </a:rPr>
              <a:t>   2.2 Creación de Grupo de Destinatarios</a:t>
            </a:r>
          </a:p>
          <a:p>
            <a:r>
              <a:rPr lang="es-ES" sz="1400" dirty="0">
                <a:solidFill>
                  <a:schemeClr val="bg1"/>
                </a:solidFill>
              </a:rPr>
              <a:t>   2.3 Creación de Balanceador de Carga</a:t>
            </a:r>
          </a:p>
          <a:p>
            <a:r>
              <a:rPr lang="es-ES" sz="1400" dirty="0">
                <a:solidFill>
                  <a:schemeClr val="bg1"/>
                </a:solidFill>
              </a:rPr>
              <a:t>   2.4 Pruebas de Acceso y Balanceo</a:t>
            </a:r>
          </a:p>
          <a:p>
            <a:r>
              <a:rPr lang="es-ES" sz="1400" dirty="0">
                <a:solidFill>
                  <a:schemeClr val="bg1"/>
                </a:solidFill>
              </a:rPr>
              <a:t>   2.5 Acceso por SSH a Instancias Internas</a:t>
            </a:r>
          </a:p>
          <a:p>
            <a:r>
              <a:rPr lang="es-ES" sz="1400" dirty="0">
                <a:solidFill>
                  <a:schemeClr val="bg1"/>
                </a:solidFill>
              </a:rPr>
              <a:t>   2.6 Terminación de Instancias y Recursos Asociados</a:t>
            </a:r>
          </a:p>
        </p:txBody>
      </p:sp>
      <p:sp>
        <p:nvSpPr>
          <p:cNvPr id="31" name="CuadroTexto 30">
            <a:extLst>
              <a:ext uri="{FF2B5EF4-FFF2-40B4-BE49-F238E27FC236}">
                <a16:creationId xmlns:a16="http://schemas.microsoft.com/office/drawing/2014/main" id="{876C1640-1C62-5FAE-798B-4CF4FA1C4145}"/>
              </a:ext>
            </a:extLst>
          </p:cNvPr>
          <p:cNvSpPr txBox="1"/>
          <p:nvPr/>
        </p:nvSpPr>
        <p:spPr>
          <a:xfrm>
            <a:off x="6005595" y="2175566"/>
            <a:ext cx="5781135" cy="3970318"/>
          </a:xfrm>
          <a:prstGeom prst="rect">
            <a:avLst/>
          </a:prstGeom>
          <a:noFill/>
        </p:spPr>
        <p:txBody>
          <a:bodyPr wrap="square">
            <a:spAutoFit/>
          </a:bodyPr>
          <a:lstStyle/>
          <a:p>
            <a:r>
              <a:rPr lang="es-ES" sz="1400" dirty="0">
                <a:solidFill>
                  <a:schemeClr val="bg1"/>
                </a:solidFill>
              </a:rPr>
              <a:t>3. Subredes Públicas/Privadas y NAT Gateway</a:t>
            </a:r>
          </a:p>
          <a:p>
            <a:r>
              <a:rPr lang="es-ES" sz="1400" dirty="0">
                <a:solidFill>
                  <a:schemeClr val="bg1"/>
                </a:solidFill>
              </a:rPr>
              <a:t>   3.1 Creación de Subredes y Lanzamiento de Instancias</a:t>
            </a:r>
          </a:p>
          <a:p>
            <a:r>
              <a:rPr lang="es-ES" sz="1400" dirty="0">
                <a:solidFill>
                  <a:schemeClr val="bg1"/>
                </a:solidFill>
              </a:rPr>
              <a:t>   3.2 Configuración de NAT Gateway y Tablas de Rutas</a:t>
            </a:r>
          </a:p>
          <a:p>
            <a:r>
              <a:rPr lang="es-ES" sz="1400" dirty="0">
                <a:solidFill>
                  <a:schemeClr val="bg1"/>
                </a:solidFill>
              </a:rPr>
              <a:t>   3.3 Configuración de Network </a:t>
            </a:r>
            <a:r>
              <a:rPr lang="es-ES" sz="1400" dirty="0" err="1">
                <a:solidFill>
                  <a:schemeClr val="bg1"/>
                </a:solidFill>
              </a:rPr>
              <a:t>ACLs</a:t>
            </a:r>
            <a:endParaRPr lang="es-ES" sz="1400" dirty="0">
              <a:solidFill>
                <a:schemeClr val="bg1"/>
              </a:solidFill>
            </a:endParaRPr>
          </a:p>
          <a:p>
            <a:r>
              <a:rPr lang="es-ES" sz="1400" dirty="0">
                <a:solidFill>
                  <a:schemeClr val="bg1"/>
                </a:solidFill>
              </a:rPr>
              <a:t>   3.4 Terminación de Instancias, NAT Gateway y Recursos Asociados</a:t>
            </a:r>
          </a:p>
          <a:p>
            <a:endParaRPr lang="es-ES" sz="1400" dirty="0">
              <a:solidFill>
                <a:schemeClr val="bg1"/>
              </a:solidFill>
            </a:endParaRPr>
          </a:p>
          <a:p>
            <a:r>
              <a:rPr lang="es-ES" sz="1400" dirty="0">
                <a:solidFill>
                  <a:schemeClr val="bg1"/>
                </a:solidFill>
              </a:rPr>
              <a:t>4. Almacenamiento S3</a:t>
            </a:r>
          </a:p>
          <a:p>
            <a:r>
              <a:rPr lang="es-ES" sz="1400" dirty="0">
                <a:solidFill>
                  <a:schemeClr val="bg1"/>
                </a:solidFill>
              </a:rPr>
              <a:t>   4.1 Creación de </a:t>
            </a:r>
            <a:r>
              <a:rPr lang="es-ES" sz="1400" dirty="0" err="1">
                <a:solidFill>
                  <a:schemeClr val="bg1"/>
                </a:solidFill>
              </a:rPr>
              <a:t>Bucket</a:t>
            </a:r>
            <a:r>
              <a:rPr lang="es-ES" sz="1400" dirty="0">
                <a:solidFill>
                  <a:schemeClr val="bg1"/>
                </a:solidFill>
              </a:rPr>
              <a:t> S3 y Subida de Archivos</a:t>
            </a:r>
          </a:p>
          <a:p>
            <a:r>
              <a:rPr lang="es-ES" sz="1400" dirty="0">
                <a:solidFill>
                  <a:schemeClr val="bg1"/>
                </a:solidFill>
              </a:rPr>
              <a:t>   4.2 Configuración para Hosting Web Estático</a:t>
            </a:r>
          </a:p>
          <a:p>
            <a:r>
              <a:rPr lang="es-ES" sz="1400" dirty="0">
                <a:solidFill>
                  <a:schemeClr val="bg1"/>
                </a:solidFill>
              </a:rPr>
              <a:t>   4.3 Pruebas de Acceso y Descarga de Archivos</a:t>
            </a:r>
          </a:p>
          <a:p>
            <a:r>
              <a:rPr lang="es-ES" sz="1400" dirty="0">
                <a:solidFill>
                  <a:schemeClr val="bg1"/>
                </a:solidFill>
              </a:rPr>
              <a:t>   4.4 Eliminación del </a:t>
            </a:r>
            <a:r>
              <a:rPr lang="es-ES" sz="1400" dirty="0" err="1">
                <a:solidFill>
                  <a:schemeClr val="bg1"/>
                </a:solidFill>
              </a:rPr>
              <a:t>Bucket</a:t>
            </a:r>
            <a:endParaRPr lang="es-ES" sz="1400" dirty="0">
              <a:solidFill>
                <a:schemeClr val="bg1"/>
              </a:solidFill>
            </a:endParaRPr>
          </a:p>
          <a:p>
            <a:endParaRPr lang="es-ES" sz="1400" dirty="0">
              <a:solidFill>
                <a:schemeClr val="bg1"/>
              </a:solidFill>
            </a:endParaRPr>
          </a:p>
          <a:p>
            <a:r>
              <a:rPr lang="es-ES" sz="1400" dirty="0">
                <a:solidFill>
                  <a:schemeClr val="bg1"/>
                </a:solidFill>
              </a:rPr>
              <a:t>5. </a:t>
            </a:r>
            <a:r>
              <a:rPr lang="es-ES" sz="1400" b="1" dirty="0" err="1">
                <a:solidFill>
                  <a:schemeClr val="bg1"/>
                </a:solidFill>
              </a:rPr>
              <a:t>Autoescalado</a:t>
            </a:r>
            <a:r>
              <a:rPr lang="es-ES" sz="1400" b="1" dirty="0">
                <a:solidFill>
                  <a:schemeClr val="bg1"/>
                </a:solidFill>
              </a:rPr>
              <a:t> para Aplicaciones Web</a:t>
            </a:r>
          </a:p>
          <a:p>
            <a:r>
              <a:rPr lang="es-ES" sz="1400" dirty="0">
                <a:solidFill>
                  <a:schemeClr val="bg1"/>
                </a:solidFill>
              </a:rPr>
              <a:t>   5.1 Creación de Grupo de Destinatarios y Balanceador</a:t>
            </a:r>
          </a:p>
          <a:p>
            <a:r>
              <a:rPr lang="es-ES" sz="1400" dirty="0">
                <a:solidFill>
                  <a:schemeClr val="bg1"/>
                </a:solidFill>
              </a:rPr>
              <a:t>   5.2 Creación de Plantilla de Lanzamiento y Grupo de </a:t>
            </a:r>
            <a:r>
              <a:rPr lang="es-ES" sz="1400" dirty="0" err="1">
                <a:solidFill>
                  <a:schemeClr val="bg1"/>
                </a:solidFill>
              </a:rPr>
              <a:t>Autoescalado</a:t>
            </a:r>
            <a:endParaRPr lang="es-ES" sz="1400" dirty="0">
              <a:solidFill>
                <a:schemeClr val="bg1"/>
              </a:solidFill>
            </a:endParaRPr>
          </a:p>
          <a:p>
            <a:r>
              <a:rPr lang="es-ES" sz="1400" dirty="0">
                <a:solidFill>
                  <a:schemeClr val="bg1"/>
                </a:solidFill>
              </a:rPr>
              <a:t>   5.3 Configuración de Escalado Automático</a:t>
            </a:r>
          </a:p>
          <a:p>
            <a:r>
              <a:rPr lang="es-ES" sz="1400" dirty="0">
                <a:solidFill>
                  <a:schemeClr val="bg1"/>
                </a:solidFill>
              </a:rPr>
              <a:t>   5.4 Pruebas de Funcionamiento del Escalado</a:t>
            </a:r>
          </a:p>
          <a:p>
            <a:r>
              <a:rPr lang="es-ES" sz="1400" dirty="0">
                <a:solidFill>
                  <a:schemeClr val="bg1"/>
                </a:solidFill>
              </a:rPr>
              <a:t>   5.5 Eliminación de Recursos de </a:t>
            </a:r>
            <a:r>
              <a:rPr lang="es-ES" sz="1400" dirty="0" err="1">
                <a:solidFill>
                  <a:schemeClr val="bg1"/>
                </a:solidFill>
              </a:rPr>
              <a:t>Autoescalado</a:t>
            </a:r>
            <a:endParaRPr lang="es-ES" sz="1400" dirty="0">
              <a:solidFill>
                <a:schemeClr val="bg1"/>
              </a:solidFill>
            </a:endParaRPr>
          </a:p>
        </p:txBody>
      </p:sp>
    </p:spTree>
    <p:extLst>
      <p:ext uri="{BB962C8B-B14F-4D97-AF65-F5344CB8AC3E}">
        <p14:creationId xmlns:p14="http://schemas.microsoft.com/office/powerpoint/2010/main" val="3679261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SmartArt 1">
            <a:extLst>
              <a:ext uri="{FF2B5EF4-FFF2-40B4-BE49-F238E27FC236}">
                <a16:creationId xmlns:a16="http://schemas.microsoft.com/office/drawing/2014/main" id="{7A90A8F6-6074-30DE-FB76-34CF999878E7}"/>
              </a:ext>
            </a:extLst>
          </p:cNvPr>
          <p:cNvSpPr>
            <a:spLocks noGrp="1"/>
          </p:cNvSpPr>
          <p:nvPr>
            <p:ph type="dgm" sz="quarter" idx="15"/>
          </p:nvPr>
        </p:nvSpPr>
        <p:spPr>
          <a:xfrm>
            <a:off x="838200" y="1870271"/>
            <a:ext cx="10515600" cy="866852"/>
          </a:xfrm>
        </p:spPr>
        <p:txBody>
          <a:bodyPr>
            <a:normAutofit/>
          </a:bodyPr>
          <a:lstStyle/>
          <a:p>
            <a:pPr marL="0" indent="0">
              <a:buNone/>
            </a:pPr>
            <a:r>
              <a:rPr lang="es-ES" sz="1400" b="1" dirty="0"/>
              <a:t>Acceder a la sección Network &amp; Security → Security </a:t>
            </a:r>
            <a:r>
              <a:rPr lang="es-ES" sz="1400" b="1" dirty="0" err="1"/>
              <a:t>Groups</a:t>
            </a:r>
            <a:r>
              <a:rPr lang="es-ES" sz="1400" b="1" dirty="0"/>
              <a:t>. Crear un nuevo grupo de seguridad (</a:t>
            </a:r>
            <a:r>
              <a:rPr lang="es-ES" sz="1400" b="1" dirty="0" err="1"/>
              <a:t>SSH_HTTP_Any</a:t>
            </a:r>
            <a:r>
              <a:rPr lang="es-ES" sz="1400" b="1" dirty="0"/>
              <a:t>) para permitir el acceso a las instancias (</a:t>
            </a:r>
            <a:r>
              <a:rPr lang="es-ES" sz="1400" b="1" dirty="0" err="1"/>
              <a:t>inbound</a:t>
            </a:r>
            <a:r>
              <a:rPr lang="es-ES" sz="1400" b="1" dirty="0"/>
              <a:t>) por los puertos 22/</a:t>
            </a:r>
            <a:r>
              <a:rPr lang="es-ES" sz="1400" b="1" dirty="0" err="1"/>
              <a:t>tcp</a:t>
            </a:r>
            <a:r>
              <a:rPr lang="es-ES" sz="1400" b="1" dirty="0"/>
              <a:t> y 80/</a:t>
            </a:r>
            <a:r>
              <a:rPr lang="es-ES" sz="1400" b="1" dirty="0" err="1"/>
              <a:t>tcp</a:t>
            </a:r>
            <a:r>
              <a:rPr lang="es-ES" sz="1400" b="1" dirty="0"/>
              <a:t> desde cualquier dirección IP</a:t>
            </a:r>
            <a:r>
              <a:rPr lang="es-ES" sz="1400" dirty="0"/>
              <a:t>. Comprobar que se acepta todo el tráfico en las conexiones salientes (</a:t>
            </a:r>
            <a:r>
              <a:rPr lang="es-ES" sz="1400" dirty="0" err="1"/>
              <a:t>outbound</a:t>
            </a:r>
            <a:r>
              <a:rPr lang="es-ES" sz="1400" dirty="0"/>
              <a:t>). </a:t>
            </a:r>
          </a:p>
        </p:txBody>
      </p:sp>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p:txBody>
          <a:bodyPr/>
          <a:lstStyle/>
          <a:p>
            <a:r>
              <a:rPr lang="es-ES" dirty="0"/>
              <a:t>1. Ejecución instancias Ec2</a:t>
            </a: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9</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23" name="CuadroTexto 22">
            <a:extLst>
              <a:ext uri="{FF2B5EF4-FFF2-40B4-BE49-F238E27FC236}">
                <a16:creationId xmlns:a16="http://schemas.microsoft.com/office/drawing/2014/main" id="{E3BE4FCA-6F36-CE14-EE14-A96F6C253816}"/>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1.2 Creación de Grupo de Seguridad</a:t>
            </a:r>
          </a:p>
        </p:txBody>
      </p:sp>
      <p:sp>
        <p:nvSpPr>
          <p:cNvPr id="14" name="CuadroTexto 13">
            <a:extLst>
              <a:ext uri="{FF2B5EF4-FFF2-40B4-BE49-F238E27FC236}">
                <a16:creationId xmlns:a16="http://schemas.microsoft.com/office/drawing/2014/main" id="{F44DBA10-1D81-B90C-9E11-62A4542E5B76}"/>
              </a:ext>
            </a:extLst>
          </p:cNvPr>
          <p:cNvSpPr txBox="1"/>
          <p:nvPr/>
        </p:nvSpPr>
        <p:spPr>
          <a:xfrm>
            <a:off x="7023339" y="116701"/>
            <a:ext cx="5111511" cy="276999"/>
          </a:xfrm>
          <a:prstGeom prst="rect">
            <a:avLst/>
          </a:prstGeom>
          <a:noFill/>
        </p:spPr>
        <p:txBody>
          <a:bodyPr wrap="square">
            <a:spAutoFit/>
          </a:bodyPr>
          <a:lstStyle/>
          <a:p>
            <a:r>
              <a:rPr lang="es-ES" sz="1200" dirty="0">
                <a:solidFill>
                  <a:srgbClr val="FF0000"/>
                </a:solidFill>
              </a:rPr>
              <a:t>Nota: El grupo </a:t>
            </a:r>
            <a:r>
              <a:rPr lang="es-ES" sz="1200" dirty="0" err="1">
                <a:solidFill>
                  <a:srgbClr val="FF0000"/>
                </a:solidFill>
              </a:rPr>
              <a:t>SSH_HTTP_Any</a:t>
            </a:r>
            <a:r>
              <a:rPr lang="es-ES" sz="1200" dirty="0">
                <a:solidFill>
                  <a:srgbClr val="FF0000"/>
                </a:solidFill>
              </a:rPr>
              <a:t> lo he llamado PR6_SecurityGroup (por error)</a:t>
            </a:r>
          </a:p>
        </p:txBody>
      </p:sp>
      <p:pic>
        <p:nvPicPr>
          <p:cNvPr id="8" name="Imagen 7">
            <a:extLst>
              <a:ext uri="{FF2B5EF4-FFF2-40B4-BE49-F238E27FC236}">
                <a16:creationId xmlns:a16="http://schemas.microsoft.com/office/drawing/2014/main" id="{65BDB5B8-D275-601F-DD0A-9D023169B9FF}"/>
              </a:ext>
            </a:extLst>
          </p:cNvPr>
          <p:cNvPicPr>
            <a:picLocks noChangeAspect="1"/>
          </p:cNvPicPr>
          <p:nvPr/>
        </p:nvPicPr>
        <p:blipFill>
          <a:blip r:embed="rId2"/>
          <a:stretch>
            <a:fillRect/>
          </a:stretch>
        </p:blipFill>
        <p:spPr>
          <a:xfrm>
            <a:off x="927339" y="2686189"/>
            <a:ext cx="9942303" cy="3670161"/>
          </a:xfrm>
          <a:prstGeom prst="rect">
            <a:avLst/>
          </a:prstGeom>
        </p:spPr>
      </p:pic>
    </p:spTree>
    <p:extLst>
      <p:ext uri="{BB962C8B-B14F-4D97-AF65-F5344CB8AC3E}">
        <p14:creationId xmlns:p14="http://schemas.microsoft.com/office/powerpoint/2010/main" val="2858315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681E108-C01C-9B85-9521-47399F4CD587}"/>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90</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20" y="1868110"/>
            <a:ext cx="6645828" cy="3539430"/>
          </a:xfrm>
          <a:prstGeom prst="rect">
            <a:avLst/>
          </a:prstGeom>
          <a:noFill/>
        </p:spPr>
        <p:txBody>
          <a:bodyPr wrap="square" rtlCol="0">
            <a:spAutoFit/>
          </a:bodyPr>
          <a:lstStyle/>
          <a:p>
            <a:r>
              <a:rPr lang="es-ES" sz="1400" dirty="0"/>
              <a:t>Vamos a definir un grupo de auto escalado horizontal para un servicio web. Estará formado por un balanceador ELB y entre 2 y 5 instancias EC2 que ejecutarán la imagen </a:t>
            </a:r>
            <a:r>
              <a:rPr lang="es-ES" sz="1400" dirty="0" err="1"/>
              <a:t>ServidorWeb</a:t>
            </a:r>
            <a:r>
              <a:rPr lang="es-ES" sz="1400" dirty="0"/>
              <a:t> creada en el apartado 2 y que tiene instalado el servidor Apache. Las instancias se irán levantando o deteniendo en función de la demanda del servicio. La configuración del auto escalado requiere definir el balanceador al que se asociarán las instancias, la imagen AMI y el tipo de máquina que usaremos (en la sección </a:t>
            </a:r>
            <a:r>
              <a:rPr lang="es-ES" sz="1400" dirty="0" err="1"/>
              <a:t>Launch</a:t>
            </a:r>
            <a:r>
              <a:rPr lang="es-ES" sz="1400" dirty="0"/>
              <a:t> </a:t>
            </a:r>
            <a:r>
              <a:rPr lang="es-ES" sz="1400" dirty="0" err="1"/>
              <a:t>Templates</a:t>
            </a:r>
            <a:r>
              <a:rPr lang="es-ES" sz="1400" dirty="0"/>
              <a:t>) y las características del escalado (en la sección Auto </a:t>
            </a:r>
            <a:r>
              <a:rPr lang="es-ES" sz="1400" dirty="0" err="1"/>
              <a:t>Scaling</a:t>
            </a:r>
            <a:r>
              <a:rPr lang="es-ES" sz="1400" dirty="0"/>
              <a:t> </a:t>
            </a:r>
            <a:r>
              <a:rPr lang="es-ES" sz="1400" dirty="0" err="1"/>
              <a:t>Group</a:t>
            </a:r>
            <a:r>
              <a:rPr lang="es-ES" sz="1400" dirty="0"/>
              <a:t>): número inicial y máximo de instancias, zona(s) en las que se lanzarán y condiciones de arranque/detención. </a:t>
            </a:r>
          </a:p>
          <a:p>
            <a:endParaRPr lang="es-ES" sz="1400" dirty="0"/>
          </a:p>
          <a:p>
            <a:r>
              <a:rPr lang="es-ES" sz="1400" dirty="0"/>
              <a:t>Creamos un grupo de destinatarios (</a:t>
            </a:r>
            <a:r>
              <a:rPr lang="es-ES" sz="1400" dirty="0" err="1"/>
              <a:t>ServicioWeb-tg</a:t>
            </a:r>
            <a:r>
              <a:rPr lang="es-ES" sz="1400" dirty="0"/>
              <a:t>) de tipo Instancia, con protocolo y </a:t>
            </a:r>
            <a:r>
              <a:rPr lang="es-ES" sz="1400" dirty="0" err="1"/>
              <a:t>check</a:t>
            </a:r>
            <a:r>
              <a:rPr lang="es-ES" sz="1400" dirty="0"/>
              <a:t> HTTP, e inicialmente sin destinatarios. A continuación, creamos un balanceador de carga de aplicación (</a:t>
            </a:r>
            <a:r>
              <a:rPr lang="es-ES" sz="1400" dirty="0" err="1"/>
              <a:t>ServicioWeb-elb</a:t>
            </a:r>
            <a:r>
              <a:rPr lang="es-ES" sz="1400" dirty="0"/>
              <a:t>), de tipo Internet-</a:t>
            </a:r>
            <a:r>
              <a:rPr lang="es-ES" sz="1400" dirty="0" err="1"/>
              <a:t>facing</a:t>
            </a:r>
            <a:r>
              <a:rPr lang="es-ES" sz="1400" dirty="0"/>
              <a:t> HTTP para IPv4. Trabajará en las zonas a y b, donde se lanzarán las instancias, con el grupo de seguridad </a:t>
            </a:r>
            <a:r>
              <a:rPr lang="es-ES" sz="1400" dirty="0" err="1"/>
              <a:t>SSH_HTTP_Any</a:t>
            </a:r>
            <a:r>
              <a:rPr lang="es-ES" sz="1400" dirty="0"/>
              <a:t> y el grupo de destinatarios creado (</a:t>
            </a:r>
            <a:r>
              <a:rPr lang="es-ES" sz="1400" dirty="0" err="1"/>
              <a:t>ServicioWeb-tg</a:t>
            </a:r>
            <a:r>
              <a:rPr lang="es-ES" sz="1400" dirty="0"/>
              <a:t>).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5.1 Creación de Grupo de Destinatarios y Balanceador</a:t>
            </a:r>
          </a:p>
        </p:txBody>
      </p:sp>
      <p:pic>
        <p:nvPicPr>
          <p:cNvPr id="5" name="Imagen 4">
            <a:extLst>
              <a:ext uri="{FF2B5EF4-FFF2-40B4-BE49-F238E27FC236}">
                <a16:creationId xmlns:a16="http://schemas.microsoft.com/office/drawing/2014/main" id="{AA61A510-460B-C25E-2868-4661F3258F29}"/>
              </a:ext>
            </a:extLst>
          </p:cNvPr>
          <p:cNvPicPr>
            <a:picLocks noChangeAspect="1"/>
          </p:cNvPicPr>
          <p:nvPr/>
        </p:nvPicPr>
        <p:blipFill rotWithShape="1">
          <a:blip r:embed="rId3"/>
          <a:srcRect b="19305"/>
          <a:stretch/>
        </p:blipFill>
        <p:spPr>
          <a:xfrm>
            <a:off x="7669512" y="1442094"/>
            <a:ext cx="3828061" cy="3240977"/>
          </a:xfrm>
          <a:prstGeom prst="rect">
            <a:avLst/>
          </a:prstGeom>
        </p:spPr>
      </p:pic>
      <p:pic>
        <p:nvPicPr>
          <p:cNvPr id="8" name="Imagen 7">
            <a:extLst>
              <a:ext uri="{FF2B5EF4-FFF2-40B4-BE49-F238E27FC236}">
                <a16:creationId xmlns:a16="http://schemas.microsoft.com/office/drawing/2014/main" id="{D3C416D3-0AC6-1C87-A8DA-9B1590F25CFD}"/>
              </a:ext>
            </a:extLst>
          </p:cNvPr>
          <p:cNvPicPr>
            <a:picLocks noChangeAspect="1"/>
          </p:cNvPicPr>
          <p:nvPr/>
        </p:nvPicPr>
        <p:blipFill>
          <a:blip r:embed="rId4"/>
          <a:stretch>
            <a:fillRect/>
          </a:stretch>
        </p:blipFill>
        <p:spPr>
          <a:xfrm>
            <a:off x="7669512" y="4956073"/>
            <a:ext cx="3969163" cy="1351616"/>
          </a:xfrm>
          <a:prstGeom prst="rect">
            <a:avLst/>
          </a:prstGeom>
        </p:spPr>
      </p:pic>
    </p:spTree>
    <p:extLst>
      <p:ext uri="{BB962C8B-B14F-4D97-AF65-F5344CB8AC3E}">
        <p14:creationId xmlns:p14="http://schemas.microsoft.com/office/powerpoint/2010/main" val="34187441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91</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681755" cy="954107"/>
          </a:xfrm>
          <a:prstGeom prst="rect">
            <a:avLst/>
          </a:prstGeom>
          <a:noFill/>
        </p:spPr>
        <p:txBody>
          <a:bodyPr wrap="square" rtlCol="0">
            <a:spAutoFit/>
          </a:bodyPr>
          <a:lstStyle/>
          <a:p>
            <a:r>
              <a:rPr lang="es-ES" sz="1400" dirty="0"/>
              <a:t>Creamos un grupo de destinatarios (</a:t>
            </a:r>
            <a:r>
              <a:rPr lang="es-ES" sz="1400" dirty="0" err="1"/>
              <a:t>ServicioWeb-tg</a:t>
            </a:r>
            <a:r>
              <a:rPr lang="es-ES" sz="1400" dirty="0"/>
              <a:t>) de tipo Instancia, con protocolo y </a:t>
            </a:r>
            <a:r>
              <a:rPr lang="es-ES" sz="1400" dirty="0" err="1"/>
              <a:t>check</a:t>
            </a:r>
            <a:r>
              <a:rPr lang="es-ES" sz="1400" dirty="0"/>
              <a:t> HTTP, e inicialmente sin destinatarios. A continuación, creamos un balanceador de carga de aplicación (</a:t>
            </a:r>
            <a:r>
              <a:rPr lang="es-ES" sz="1400" dirty="0" err="1"/>
              <a:t>ServicioWeb-elb</a:t>
            </a:r>
            <a:r>
              <a:rPr lang="es-ES" sz="1400" dirty="0"/>
              <a:t>), de tipo Internet-</a:t>
            </a:r>
            <a:r>
              <a:rPr lang="es-ES" sz="1400" dirty="0" err="1"/>
              <a:t>facing</a:t>
            </a:r>
            <a:r>
              <a:rPr lang="es-ES" sz="1400" dirty="0"/>
              <a:t> HTTP para IPv4. Trabajará en las zonas a y b, donde se lanzarán las instancias, con el grupo de seguridad </a:t>
            </a:r>
            <a:r>
              <a:rPr lang="es-ES" sz="1400" dirty="0" err="1"/>
              <a:t>SSH_HTTP_Any</a:t>
            </a:r>
            <a:r>
              <a:rPr lang="es-ES" sz="1400" dirty="0"/>
              <a:t> y el grupo de destinatarios creado (</a:t>
            </a:r>
            <a:r>
              <a:rPr lang="es-ES" sz="1400" dirty="0" err="1"/>
              <a:t>ServicioWeb-tg</a:t>
            </a:r>
            <a:r>
              <a:rPr lang="es-ES" sz="1400" dirty="0"/>
              <a:t>).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096000" cy="338554"/>
          </a:xfrm>
          <a:prstGeom prst="rect">
            <a:avLst/>
          </a:prstGeom>
          <a:solidFill>
            <a:schemeClr val="accent2"/>
          </a:solidFill>
        </p:spPr>
        <p:txBody>
          <a:bodyPr wrap="square">
            <a:spAutoFit/>
          </a:bodyPr>
          <a:lstStyle/>
          <a:p>
            <a:r>
              <a:rPr lang="es-ES" sz="1600" i="1" dirty="0"/>
              <a:t> 5.1 Creación de Grupo de Destinatarios y Balanceador</a:t>
            </a:r>
          </a:p>
        </p:txBody>
      </p:sp>
      <p:pic>
        <p:nvPicPr>
          <p:cNvPr id="7" name="Imagen 6">
            <a:extLst>
              <a:ext uri="{FF2B5EF4-FFF2-40B4-BE49-F238E27FC236}">
                <a16:creationId xmlns:a16="http://schemas.microsoft.com/office/drawing/2014/main" id="{00778799-2966-EE5E-70CC-7D5817A58897}"/>
              </a:ext>
            </a:extLst>
          </p:cNvPr>
          <p:cNvPicPr>
            <a:picLocks noChangeAspect="1"/>
          </p:cNvPicPr>
          <p:nvPr/>
        </p:nvPicPr>
        <p:blipFill>
          <a:blip r:embed="rId3"/>
          <a:stretch>
            <a:fillRect/>
          </a:stretch>
        </p:blipFill>
        <p:spPr>
          <a:xfrm>
            <a:off x="1023338" y="2909679"/>
            <a:ext cx="2743200" cy="3547568"/>
          </a:xfrm>
          <a:prstGeom prst="rect">
            <a:avLst/>
          </a:prstGeom>
        </p:spPr>
      </p:pic>
      <p:pic>
        <p:nvPicPr>
          <p:cNvPr id="11" name="Imagen 10">
            <a:extLst>
              <a:ext uri="{FF2B5EF4-FFF2-40B4-BE49-F238E27FC236}">
                <a16:creationId xmlns:a16="http://schemas.microsoft.com/office/drawing/2014/main" id="{6A485E93-12E8-4EE9-41E1-227D57076897}"/>
              </a:ext>
            </a:extLst>
          </p:cNvPr>
          <p:cNvPicPr>
            <a:picLocks noChangeAspect="1"/>
          </p:cNvPicPr>
          <p:nvPr/>
        </p:nvPicPr>
        <p:blipFill>
          <a:blip r:embed="rId4"/>
          <a:stretch>
            <a:fillRect/>
          </a:stretch>
        </p:blipFill>
        <p:spPr>
          <a:xfrm>
            <a:off x="4011878" y="2926125"/>
            <a:ext cx="3983106" cy="3514676"/>
          </a:xfrm>
          <a:prstGeom prst="rect">
            <a:avLst/>
          </a:prstGeom>
        </p:spPr>
      </p:pic>
      <p:pic>
        <p:nvPicPr>
          <p:cNvPr id="13" name="Imagen 12">
            <a:extLst>
              <a:ext uri="{FF2B5EF4-FFF2-40B4-BE49-F238E27FC236}">
                <a16:creationId xmlns:a16="http://schemas.microsoft.com/office/drawing/2014/main" id="{44D9B142-1B70-957C-68D6-04DB90ED4DE9}"/>
              </a:ext>
            </a:extLst>
          </p:cNvPr>
          <p:cNvPicPr>
            <a:picLocks noChangeAspect="1"/>
          </p:cNvPicPr>
          <p:nvPr/>
        </p:nvPicPr>
        <p:blipFill>
          <a:blip r:embed="rId5"/>
          <a:stretch>
            <a:fillRect/>
          </a:stretch>
        </p:blipFill>
        <p:spPr>
          <a:xfrm>
            <a:off x="8153400" y="2917548"/>
            <a:ext cx="2520351" cy="1540214"/>
          </a:xfrm>
          <a:prstGeom prst="rect">
            <a:avLst/>
          </a:prstGeom>
        </p:spPr>
      </p:pic>
      <p:sp>
        <p:nvSpPr>
          <p:cNvPr id="20" name="Título 2">
            <a:extLst>
              <a:ext uri="{FF2B5EF4-FFF2-40B4-BE49-F238E27FC236}">
                <a16:creationId xmlns:a16="http://schemas.microsoft.com/office/drawing/2014/main" id="{2352CF43-29CB-C190-0B00-EC3FC9CEF9B0}"/>
              </a:ext>
            </a:extLst>
          </p:cNvPr>
          <p:cNvSpPr txBox="1">
            <a:spLocks/>
          </p:cNvSpPr>
          <p:nvPr/>
        </p:nvSpPr>
        <p:spPr>
          <a:xfrm>
            <a:off x="682925" y="381068"/>
            <a:ext cx="11141015"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s-ES">
                <a:solidFill>
                  <a:schemeClr val="tx1"/>
                </a:solidFill>
              </a:rPr>
              <a:t>5. Autoescalado para Aplicaciones Web</a:t>
            </a:r>
            <a:br>
              <a:rPr lang="es-ES">
                <a:solidFill>
                  <a:schemeClr val="tx1"/>
                </a:solidFill>
              </a:rPr>
            </a:br>
            <a:endParaRPr lang="es-ES">
              <a:solidFill>
                <a:schemeClr val="tx1"/>
              </a:solidFill>
            </a:endParaRPr>
          </a:p>
        </p:txBody>
      </p:sp>
      <p:pic>
        <p:nvPicPr>
          <p:cNvPr id="22" name="Imagen 21">
            <a:extLst>
              <a:ext uri="{FF2B5EF4-FFF2-40B4-BE49-F238E27FC236}">
                <a16:creationId xmlns:a16="http://schemas.microsoft.com/office/drawing/2014/main" id="{897F9EA8-E443-DC55-AB99-2D498FF742B0}"/>
              </a:ext>
            </a:extLst>
          </p:cNvPr>
          <p:cNvPicPr>
            <a:picLocks noChangeAspect="1"/>
          </p:cNvPicPr>
          <p:nvPr/>
        </p:nvPicPr>
        <p:blipFill rotWithShape="1">
          <a:blip r:embed="rId6"/>
          <a:srcRect l="9166" r="34425"/>
          <a:stretch/>
        </p:blipFill>
        <p:spPr>
          <a:xfrm>
            <a:off x="8240324" y="5240764"/>
            <a:ext cx="2917693" cy="878530"/>
          </a:xfrm>
          <a:prstGeom prst="rect">
            <a:avLst/>
          </a:prstGeom>
        </p:spPr>
      </p:pic>
    </p:spTree>
    <p:extLst>
      <p:ext uri="{BB962C8B-B14F-4D97-AF65-F5344CB8AC3E}">
        <p14:creationId xmlns:p14="http://schemas.microsoft.com/office/powerpoint/2010/main" val="29604291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92</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20" y="1868110"/>
            <a:ext cx="9239504" cy="1815882"/>
          </a:xfrm>
          <a:prstGeom prst="rect">
            <a:avLst/>
          </a:prstGeom>
          <a:noFill/>
        </p:spPr>
        <p:txBody>
          <a:bodyPr wrap="square" rtlCol="0">
            <a:spAutoFit/>
          </a:bodyPr>
          <a:lstStyle/>
          <a:p>
            <a:r>
              <a:rPr lang="es-ES" sz="1400" dirty="0"/>
              <a:t>Creamos una Plantilla de Lanzamiento (</a:t>
            </a:r>
            <a:r>
              <a:rPr lang="es-ES" sz="1400" dirty="0" err="1"/>
              <a:t>ServicioWeb-lt</a:t>
            </a:r>
            <a:r>
              <a:rPr lang="es-ES" sz="1400" dirty="0"/>
              <a:t>). Nota: Anteriormente se usaban Configuraciones de Lanzamiento, pero se recomienda migrar a las nuevas Plantillas de Lanzamiento.</a:t>
            </a:r>
          </a:p>
          <a:p>
            <a:r>
              <a:rPr lang="es-ES" sz="1400" dirty="0"/>
              <a:t> Seleccionamos </a:t>
            </a:r>
            <a:r>
              <a:rPr lang="es-ES" sz="1400" dirty="0" err="1"/>
              <a:t>Launch</a:t>
            </a:r>
            <a:r>
              <a:rPr lang="es-ES" sz="1400" dirty="0"/>
              <a:t> </a:t>
            </a:r>
            <a:r>
              <a:rPr lang="es-ES" sz="1400" dirty="0" err="1"/>
              <a:t>Templates</a:t>
            </a:r>
            <a:r>
              <a:rPr lang="es-ES" sz="1400" dirty="0"/>
              <a:t> (en la sección </a:t>
            </a:r>
            <a:r>
              <a:rPr lang="es-ES" sz="1400" dirty="0" err="1"/>
              <a:t>Instances</a:t>
            </a:r>
            <a:r>
              <a:rPr lang="es-ES" sz="1400" dirty="0"/>
              <a:t>) y a continuación </a:t>
            </a:r>
            <a:r>
              <a:rPr lang="es-ES" sz="1400" dirty="0" err="1"/>
              <a:t>Create</a:t>
            </a:r>
            <a:r>
              <a:rPr lang="es-ES" sz="1400" dirty="0"/>
              <a:t> </a:t>
            </a:r>
            <a:r>
              <a:rPr lang="es-ES" sz="1400" dirty="0" err="1"/>
              <a:t>Launch</a:t>
            </a:r>
            <a:r>
              <a:rPr lang="es-ES" sz="1400" dirty="0"/>
              <a:t> </a:t>
            </a:r>
            <a:r>
              <a:rPr lang="es-ES" sz="1400" dirty="0" err="1"/>
              <a:t>Instance</a:t>
            </a:r>
            <a:r>
              <a:rPr lang="es-ES" sz="1400" dirty="0"/>
              <a:t>. Damos el nombre a la plantilla (</a:t>
            </a:r>
            <a:r>
              <a:rPr lang="es-ES" sz="1400" dirty="0" err="1"/>
              <a:t>ServicioWeb-lt</a:t>
            </a:r>
            <a:r>
              <a:rPr lang="es-ES" sz="1400" dirty="0"/>
              <a:t>). Usaremos nuestra AMI (</a:t>
            </a:r>
            <a:r>
              <a:rPr lang="es-ES" sz="1400" dirty="0" err="1"/>
              <a:t>ServidorWeb</a:t>
            </a:r>
            <a:r>
              <a:rPr lang="es-ES" sz="1400" dirty="0"/>
              <a:t>) con tipo de instancia t2.micro, y nuestra pareja de claves SSH. No incluimos la subred en la plantilla, y sí el grupo de seguridad (</a:t>
            </a:r>
            <a:r>
              <a:rPr lang="es-ES" sz="1400" dirty="0" err="1"/>
              <a:t>SSH_HTTP_Any</a:t>
            </a:r>
            <a:r>
              <a:rPr lang="es-ES" sz="1400" dirty="0"/>
              <a:t>: usamos este para poder conectarnos a las instancias también desde el exterior por SSH, aunque realmente no sería necesario, sería suficiente con el servicio HTTP accesible sólo desde la VPC). Salvamos la plantilla. En este punto podemos seleccionar la creación del grupo de </a:t>
            </a:r>
            <a:r>
              <a:rPr lang="es-ES" sz="1400" dirty="0" err="1"/>
              <a:t>autoescalado</a:t>
            </a:r>
            <a:r>
              <a:rPr lang="es-ES" sz="1400" dirty="0"/>
              <a:t>, o no activar la opción y hacerlo a continuación en un nuevo paso.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5.2 Creación de Plantilla de Lanzamiento y Grupo de </a:t>
            </a:r>
            <a:r>
              <a:rPr lang="es-ES" sz="1600" i="1" dirty="0" err="1"/>
              <a:t>Autoescalado</a:t>
            </a:r>
            <a:endParaRPr lang="es-ES" sz="1600" i="1" dirty="0"/>
          </a:p>
        </p:txBody>
      </p:sp>
      <p:pic>
        <p:nvPicPr>
          <p:cNvPr id="5" name="Imagen 4">
            <a:extLst>
              <a:ext uri="{FF2B5EF4-FFF2-40B4-BE49-F238E27FC236}">
                <a16:creationId xmlns:a16="http://schemas.microsoft.com/office/drawing/2014/main" id="{D22C9B24-920D-1449-091F-A8CD9664863C}"/>
              </a:ext>
            </a:extLst>
          </p:cNvPr>
          <p:cNvPicPr>
            <a:picLocks noChangeAspect="1"/>
          </p:cNvPicPr>
          <p:nvPr/>
        </p:nvPicPr>
        <p:blipFill>
          <a:blip r:embed="rId3"/>
          <a:stretch>
            <a:fillRect/>
          </a:stretch>
        </p:blipFill>
        <p:spPr>
          <a:xfrm>
            <a:off x="10278911" y="1957349"/>
            <a:ext cx="1727823" cy="1417267"/>
          </a:xfrm>
          <a:prstGeom prst="rect">
            <a:avLst/>
          </a:prstGeom>
        </p:spPr>
      </p:pic>
      <p:pic>
        <p:nvPicPr>
          <p:cNvPr id="10" name="Imagen 9">
            <a:extLst>
              <a:ext uri="{FF2B5EF4-FFF2-40B4-BE49-F238E27FC236}">
                <a16:creationId xmlns:a16="http://schemas.microsoft.com/office/drawing/2014/main" id="{A6EABB9C-9C1A-8919-CBC9-D649DC91D2D8}"/>
              </a:ext>
            </a:extLst>
          </p:cNvPr>
          <p:cNvPicPr>
            <a:picLocks noChangeAspect="1"/>
          </p:cNvPicPr>
          <p:nvPr/>
        </p:nvPicPr>
        <p:blipFill>
          <a:blip r:embed="rId4"/>
          <a:stretch>
            <a:fillRect/>
          </a:stretch>
        </p:blipFill>
        <p:spPr>
          <a:xfrm>
            <a:off x="966158" y="3779939"/>
            <a:ext cx="2659973" cy="1373021"/>
          </a:xfrm>
          <a:prstGeom prst="rect">
            <a:avLst/>
          </a:prstGeom>
        </p:spPr>
      </p:pic>
      <p:pic>
        <p:nvPicPr>
          <p:cNvPr id="16" name="Imagen 15">
            <a:extLst>
              <a:ext uri="{FF2B5EF4-FFF2-40B4-BE49-F238E27FC236}">
                <a16:creationId xmlns:a16="http://schemas.microsoft.com/office/drawing/2014/main" id="{FF359762-37D0-DC6A-5F13-186EA41D3645}"/>
              </a:ext>
            </a:extLst>
          </p:cNvPr>
          <p:cNvPicPr>
            <a:picLocks noChangeAspect="1"/>
          </p:cNvPicPr>
          <p:nvPr/>
        </p:nvPicPr>
        <p:blipFill>
          <a:blip r:embed="rId5"/>
          <a:stretch>
            <a:fillRect/>
          </a:stretch>
        </p:blipFill>
        <p:spPr>
          <a:xfrm>
            <a:off x="4934308" y="3779939"/>
            <a:ext cx="5040621" cy="2210272"/>
          </a:xfrm>
          <a:prstGeom prst="rect">
            <a:avLst/>
          </a:prstGeom>
        </p:spPr>
      </p:pic>
      <p:sp>
        <p:nvSpPr>
          <p:cNvPr id="20" name="Título 2">
            <a:extLst>
              <a:ext uri="{FF2B5EF4-FFF2-40B4-BE49-F238E27FC236}">
                <a16:creationId xmlns:a16="http://schemas.microsoft.com/office/drawing/2014/main" id="{241DA5BF-D955-E9A9-0414-8B2F0363EDAD}"/>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spTree>
    <p:extLst>
      <p:ext uri="{BB962C8B-B14F-4D97-AF65-F5344CB8AC3E}">
        <p14:creationId xmlns:p14="http://schemas.microsoft.com/office/powerpoint/2010/main" val="10074446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93</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26763" cy="1815882"/>
          </a:xfrm>
          <a:prstGeom prst="rect">
            <a:avLst/>
          </a:prstGeom>
          <a:noFill/>
        </p:spPr>
        <p:txBody>
          <a:bodyPr wrap="square" rtlCol="0">
            <a:spAutoFit/>
          </a:bodyPr>
          <a:lstStyle/>
          <a:p>
            <a:r>
              <a:rPr lang="es-ES" sz="1400" dirty="0"/>
              <a:t>Creamos una Plantilla de Lanzamiento (</a:t>
            </a:r>
            <a:r>
              <a:rPr lang="es-ES" sz="1400" dirty="0" err="1"/>
              <a:t>ServicioWeb-lt</a:t>
            </a:r>
            <a:r>
              <a:rPr lang="es-ES" sz="1400" dirty="0"/>
              <a:t>). Nota: Anteriormente se usaban Configuraciones de Lanzamiento, pero se recomienda migrar a las nuevas Plantillas de Lanzamiento.</a:t>
            </a:r>
          </a:p>
          <a:p>
            <a:r>
              <a:rPr lang="es-ES" sz="1400" dirty="0"/>
              <a:t> Seleccionamos </a:t>
            </a:r>
            <a:r>
              <a:rPr lang="es-ES" sz="1400" dirty="0" err="1"/>
              <a:t>Launch</a:t>
            </a:r>
            <a:r>
              <a:rPr lang="es-ES" sz="1400" dirty="0"/>
              <a:t> </a:t>
            </a:r>
            <a:r>
              <a:rPr lang="es-ES" sz="1400" dirty="0" err="1"/>
              <a:t>Templates</a:t>
            </a:r>
            <a:r>
              <a:rPr lang="es-ES" sz="1400" dirty="0"/>
              <a:t> (en la sección </a:t>
            </a:r>
            <a:r>
              <a:rPr lang="es-ES" sz="1400" dirty="0" err="1"/>
              <a:t>Instances</a:t>
            </a:r>
            <a:r>
              <a:rPr lang="es-ES" sz="1400" dirty="0"/>
              <a:t>) y a continuación </a:t>
            </a:r>
            <a:r>
              <a:rPr lang="es-ES" sz="1400" dirty="0" err="1"/>
              <a:t>Create</a:t>
            </a:r>
            <a:r>
              <a:rPr lang="es-ES" sz="1400" dirty="0"/>
              <a:t> </a:t>
            </a:r>
            <a:r>
              <a:rPr lang="es-ES" sz="1400" dirty="0" err="1"/>
              <a:t>Launch</a:t>
            </a:r>
            <a:r>
              <a:rPr lang="es-ES" sz="1400" dirty="0"/>
              <a:t> </a:t>
            </a:r>
            <a:r>
              <a:rPr lang="es-ES" sz="1400" dirty="0" err="1"/>
              <a:t>Instance</a:t>
            </a:r>
            <a:r>
              <a:rPr lang="es-ES" sz="1400" dirty="0"/>
              <a:t>. Damos el nombre a la plantilla (</a:t>
            </a:r>
            <a:r>
              <a:rPr lang="es-ES" sz="1400" dirty="0" err="1"/>
              <a:t>ServicioWeb-lt</a:t>
            </a:r>
            <a:r>
              <a:rPr lang="es-ES" sz="1400" dirty="0"/>
              <a:t>). Usaremos nuestra AMI (</a:t>
            </a:r>
            <a:r>
              <a:rPr lang="es-ES" sz="1400" dirty="0" err="1"/>
              <a:t>ServidorWeb</a:t>
            </a:r>
            <a:r>
              <a:rPr lang="es-ES" sz="1400" dirty="0"/>
              <a:t>) con tipo de instancia t2.micro, y nuestra pareja de claves SSH. No incluimos la subred en la plantilla, y sí el grupo de seguridad (</a:t>
            </a:r>
            <a:r>
              <a:rPr lang="es-ES" sz="1400" dirty="0" err="1"/>
              <a:t>SSH_HTTP_Any</a:t>
            </a:r>
            <a:r>
              <a:rPr lang="es-ES" sz="1400" dirty="0"/>
              <a:t>: usamos este para poder conectarnos a las instancias también desde el exterior por SSH, aunque realmente no sería necesario, sería suficiente con el servicio HTTP accesible sólo desde la VPC). Salvamos la plantilla. En este punto podemos seleccionar la creación del grupo de </a:t>
            </a:r>
            <a:r>
              <a:rPr lang="es-ES" sz="1400" dirty="0" err="1"/>
              <a:t>autoescalado</a:t>
            </a:r>
            <a:r>
              <a:rPr lang="es-ES" sz="1400" dirty="0"/>
              <a:t>, o no activar la opción y hacerlo a continuación en un nuevo paso.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5.2 Creación de Plantilla de Lanzamiento y Grupo de </a:t>
            </a:r>
            <a:r>
              <a:rPr lang="es-ES" sz="1600" i="1" dirty="0" err="1"/>
              <a:t>Autoescalado</a:t>
            </a:r>
            <a:endParaRPr lang="es-ES" sz="1600" i="1" dirty="0"/>
          </a:p>
        </p:txBody>
      </p:sp>
      <p:pic>
        <p:nvPicPr>
          <p:cNvPr id="7" name="Imagen 6">
            <a:extLst>
              <a:ext uri="{FF2B5EF4-FFF2-40B4-BE49-F238E27FC236}">
                <a16:creationId xmlns:a16="http://schemas.microsoft.com/office/drawing/2014/main" id="{0496BF87-4967-7282-3E69-32BBE0A3607E}"/>
              </a:ext>
            </a:extLst>
          </p:cNvPr>
          <p:cNvPicPr>
            <a:picLocks noChangeAspect="1"/>
          </p:cNvPicPr>
          <p:nvPr/>
        </p:nvPicPr>
        <p:blipFill>
          <a:blip r:embed="rId3"/>
          <a:stretch>
            <a:fillRect/>
          </a:stretch>
        </p:blipFill>
        <p:spPr>
          <a:xfrm>
            <a:off x="956919" y="3658716"/>
            <a:ext cx="3111261" cy="2771651"/>
          </a:xfrm>
          <a:prstGeom prst="rect">
            <a:avLst/>
          </a:prstGeom>
        </p:spPr>
      </p:pic>
      <p:pic>
        <p:nvPicPr>
          <p:cNvPr id="11" name="Imagen 10">
            <a:extLst>
              <a:ext uri="{FF2B5EF4-FFF2-40B4-BE49-F238E27FC236}">
                <a16:creationId xmlns:a16="http://schemas.microsoft.com/office/drawing/2014/main" id="{FE9AF6F7-0182-B0BA-3625-F348F5FDA9E4}"/>
              </a:ext>
            </a:extLst>
          </p:cNvPr>
          <p:cNvPicPr>
            <a:picLocks noChangeAspect="1"/>
          </p:cNvPicPr>
          <p:nvPr/>
        </p:nvPicPr>
        <p:blipFill>
          <a:blip r:embed="rId4"/>
          <a:stretch>
            <a:fillRect/>
          </a:stretch>
        </p:blipFill>
        <p:spPr>
          <a:xfrm>
            <a:off x="4626580" y="3682256"/>
            <a:ext cx="3591518" cy="2774550"/>
          </a:xfrm>
          <a:prstGeom prst="rect">
            <a:avLst/>
          </a:prstGeom>
        </p:spPr>
      </p:pic>
      <p:pic>
        <p:nvPicPr>
          <p:cNvPr id="13" name="Imagen 12">
            <a:extLst>
              <a:ext uri="{FF2B5EF4-FFF2-40B4-BE49-F238E27FC236}">
                <a16:creationId xmlns:a16="http://schemas.microsoft.com/office/drawing/2014/main" id="{C6FF1BE9-B4AE-87F6-B1DE-3AAE77806B8F}"/>
              </a:ext>
            </a:extLst>
          </p:cNvPr>
          <p:cNvPicPr>
            <a:picLocks noChangeAspect="1"/>
          </p:cNvPicPr>
          <p:nvPr/>
        </p:nvPicPr>
        <p:blipFill rotWithShape="1">
          <a:blip r:embed="rId5"/>
          <a:srcRect l="10679" r="13072"/>
          <a:stretch/>
        </p:blipFill>
        <p:spPr>
          <a:xfrm>
            <a:off x="8544511" y="3845471"/>
            <a:ext cx="3095398" cy="621733"/>
          </a:xfrm>
          <a:prstGeom prst="rect">
            <a:avLst/>
          </a:prstGeom>
        </p:spPr>
      </p:pic>
      <p:sp>
        <p:nvSpPr>
          <p:cNvPr id="21" name="Título 2">
            <a:extLst>
              <a:ext uri="{FF2B5EF4-FFF2-40B4-BE49-F238E27FC236}">
                <a16:creationId xmlns:a16="http://schemas.microsoft.com/office/drawing/2014/main" id="{F7909D27-1624-608F-9549-30A8774E6CFB}"/>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spTree>
    <p:extLst>
      <p:ext uri="{BB962C8B-B14F-4D97-AF65-F5344CB8AC3E}">
        <p14:creationId xmlns:p14="http://schemas.microsoft.com/office/powerpoint/2010/main" val="34008247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94</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0826763" cy="1815882"/>
          </a:xfrm>
          <a:prstGeom prst="rect">
            <a:avLst/>
          </a:prstGeom>
          <a:noFill/>
        </p:spPr>
        <p:txBody>
          <a:bodyPr wrap="square" rtlCol="0">
            <a:spAutoFit/>
          </a:bodyPr>
          <a:lstStyle/>
          <a:p>
            <a:r>
              <a:rPr lang="es-ES" sz="1400" dirty="0"/>
              <a:t>Creamos una Plantilla de Lanzamiento (</a:t>
            </a:r>
            <a:r>
              <a:rPr lang="es-ES" sz="1400" dirty="0" err="1"/>
              <a:t>ServicioWeb-lt</a:t>
            </a:r>
            <a:r>
              <a:rPr lang="es-ES" sz="1400" dirty="0"/>
              <a:t>). Nota: Anteriormente se usaban Configuraciones de Lanzamiento, pero se recomienda migrar a las nuevas Plantillas de Lanzamiento.</a:t>
            </a:r>
          </a:p>
          <a:p>
            <a:r>
              <a:rPr lang="es-ES" sz="1400" dirty="0"/>
              <a:t> Seleccionamos </a:t>
            </a:r>
            <a:r>
              <a:rPr lang="es-ES" sz="1400" dirty="0" err="1"/>
              <a:t>Launch</a:t>
            </a:r>
            <a:r>
              <a:rPr lang="es-ES" sz="1400" dirty="0"/>
              <a:t> </a:t>
            </a:r>
            <a:r>
              <a:rPr lang="es-ES" sz="1400" dirty="0" err="1"/>
              <a:t>Templates</a:t>
            </a:r>
            <a:r>
              <a:rPr lang="es-ES" sz="1400" dirty="0"/>
              <a:t> (en la sección </a:t>
            </a:r>
            <a:r>
              <a:rPr lang="es-ES" sz="1400" dirty="0" err="1"/>
              <a:t>Instances</a:t>
            </a:r>
            <a:r>
              <a:rPr lang="es-ES" sz="1400" dirty="0"/>
              <a:t>) y a continuación </a:t>
            </a:r>
            <a:r>
              <a:rPr lang="es-ES" sz="1400" dirty="0" err="1"/>
              <a:t>Create</a:t>
            </a:r>
            <a:r>
              <a:rPr lang="es-ES" sz="1400" dirty="0"/>
              <a:t> </a:t>
            </a:r>
            <a:r>
              <a:rPr lang="es-ES" sz="1400" dirty="0" err="1"/>
              <a:t>Launch</a:t>
            </a:r>
            <a:r>
              <a:rPr lang="es-ES" sz="1400" dirty="0"/>
              <a:t> </a:t>
            </a:r>
            <a:r>
              <a:rPr lang="es-ES" sz="1400" dirty="0" err="1"/>
              <a:t>Instance</a:t>
            </a:r>
            <a:r>
              <a:rPr lang="es-ES" sz="1400" dirty="0"/>
              <a:t>. Damos el nombre a la plantilla (</a:t>
            </a:r>
            <a:r>
              <a:rPr lang="es-ES" sz="1400" dirty="0" err="1"/>
              <a:t>ServicioWeb-lt</a:t>
            </a:r>
            <a:r>
              <a:rPr lang="es-ES" sz="1400" dirty="0"/>
              <a:t>). Usaremos nuestra AMI (</a:t>
            </a:r>
            <a:r>
              <a:rPr lang="es-ES" sz="1400" dirty="0" err="1"/>
              <a:t>ServidorWeb</a:t>
            </a:r>
            <a:r>
              <a:rPr lang="es-ES" sz="1400" dirty="0"/>
              <a:t>) con tipo de instancia t2.micro, y nuestra pareja de claves SSH. No incluimos la subred en la plantilla, y sí el grupo de seguridad (</a:t>
            </a:r>
            <a:r>
              <a:rPr lang="es-ES" sz="1400" dirty="0" err="1"/>
              <a:t>SSH_HTTP_Any</a:t>
            </a:r>
            <a:r>
              <a:rPr lang="es-ES" sz="1400" dirty="0"/>
              <a:t>: usamos este para poder conectarnos a las instancias también desde el exterior por SSH, aunque realmente no sería necesario, sería suficiente con el servicio HTTP accesible sólo desde la VPC). Salvamos la plantilla. En este punto podemos seleccionar la creación del grupo de </a:t>
            </a:r>
            <a:r>
              <a:rPr lang="es-ES" sz="1400" dirty="0" err="1"/>
              <a:t>autoescalado</a:t>
            </a:r>
            <a:r>
              <a:rPr lang="es-ES" sz="1400" dirty="0"/>
              <a:t>, o no activar la opción y hacerlo a continuación en un nuevo paso.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5.2 Creación de Plantilla de Lanzamiento y Grupo de </a:t>
            </a:r>
            <a:r>
              <a:rPr lang="es-ES" sz="1600" i="1" dirty="0" err="1"/>
              <a:t>Autoescalado</a:t>
            </a:r>
            <a:endParaRPr lang="es-ES" sz="1600" i="1" dirty="0"/>
          </a:p>
        </p:txBody>
      </p:sp>
      <p:pic>
        <p:nvPicPr>
          <p:cNvPr id="5" name="Imagen 4">
            <a:extLst>
              <a:ext uri="{FF2B5EF4-FFF2-40B4-BE49-F238E27FC236}">
                <a16:creationId xmlns:a16="http://schemas.microsoft.com/office/drawing/2014/main" id="{1837057E-974B-A061-E0DE-53302B44BEA1}"/>
              </a:ext>
            </a:extLst>
          </p:cNvPr>
          <p:cNvPicPr>
            <a:picLocks noChangeAspect="1"/>
          </p:cNvPicPr>
          <p:nvPr/>
        </p:nvPicPr>
        <p:blipFill>
          <a:blip r:embed="rId3"/>
          <a:stretch>
            <a:fillRect/>
          </a:stretch>
        </p:blipFill>
        <p:spPr>
          <a:xfrm>
            <a:off x="1054100" y="3845471"/>
            <a:ext cx="7512050" cy="1335699"/>
          </a:xfrm>
          <a:prstGeom prst="rect">
            <a:avLst/>
          </a:prstGeom>
        </p:spPr>
      </p:pic>
      <p:sp>
        <p:nvSpPr>
          <p:cNvPr id="12" name="Título 2">
            <a:extLst>
              <a:ext uri="{FF2B5EF4-FFF2-40B4-BE49-F238E27FC236}">
                <a16:creationId xmlns:a16="http://schemas.microsoft.com/office/drawing/2014/main" id="{C9FA5D32-4486-7AD6-1BBA-FD1EFE8AE156}"/>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spTree>
    <p:extLst>
      <p:ext uri="{BB962C8B-B14F-4D97-AF65-F5344CB8AC3E}">
        <p14:creationId xmlns:p14="http://schemas.microsoft.com/office/powerpoint/2010/main" val="34353686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95</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1095381" cy="1600438"/>
          </a:xfrm>
          <a:prstGeom prst="rect">
            <a:avLst/>
          </a:prstGeom>
          <a:noFill/>
        </p:spPr>
        <p:txBody>
          <a:bodyPr wrap="square" rtlCol="0">
            <a:spAutoFit/>
          </a:bodyPr>
          <a:lstStyle/>
          <a:p>
            <a:r>
              <a:rPr lang="es-ES" sz="1400" dirty="0"/>
              <a:t>Creamos un nuevo grupo de Auto </a:t>
            </a:r>
            <a:r>
              <a:rPr lang="es-ES" sz="1400" dirty="0" err="1"/>
              <a:t>Scaling</a:t>
            </a:r>
            <a:r>
              <a:rPr lang="es-ES" sz="1400" dirty="0"/>
              <a:t> (</a:t>
            </a:r>
            <a:r>
              <a:rPr lang="es-ES" sz="1400" dirty="0" err="1"/>
              <a:t>ServicioWeb</a:t>
            </a:r>
            <a:r>
              <a:rPr lang="es-ES" sz="1400" dirty="0"/>
              <a:t>-as). Seleccionamos la plantilla de lanzamiento creada previamente (</a:t>
            </a:r>
            <a:r>
              <a:rPr lang="es-ES" sz="1400" dirty="0" err="1"/>
              <a:t>ServicioWeb-lt</a:t>
            </a:r>
            <a:r>
              <a:rPr lang="es-ES" sz="1400" dirty="0"/>
              <a:t>). En la sección de Network, establecemos la VPC y las subredes donde se crearán todas las instancias (subredes públicas de las zonas a y b). A continuación, asociamos el balanceador de carga ya definido, a través del Target </a:t>
            </a:r>
            <a:r>
              <a:rPr lang="es-ES" sz="1400" dirty="0" err="1"/>
              <a:t>Group</a:t>
            </a:r>
            <a:r>
              <a:rPr lang="es-ES" sz="1400" dirty="0"/>
              <a:t>. En el chequeo dejamos seleccionado el tipo de comprobación de estado EC2, y el periodo de comprobación de gracia de 300 segundos (no hace falta activar la monitorización por parte del balanceador). Activamos la monitorización de </a:t>
            </a:r>
            <a:r>
              <a:rPr lang="es-ES" sz="1400" dirty="0" err="1"/>
              <a:t>CloudWatch</a:t>
            </a:r>
            <a:r>
              <a:rPr lang="es-ES" sz="1400" dirty="0"/>
              <a:t>. En cuanto al tamaño del grupo, establecemos inicialmente las capacidades deseada, mínima y máxima en 2, y NO activamos la política de escalado. No añadimos notificaciones ni etiquetas. Aparecerá un resumen de configuración. Creamos el grupo de </a:t>
            </a:r>
            <a:r>
              <a:rPr lang="es-ES" sz="1400" dirty="0" err="1"/>
              <a:t>autoescalado</a:t>
            </a:r>
            <a:r>
              <a:rPr lang="es-ES" sz="1400" dirty="0"/>
              <a:t> y se inicia.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5.2 Creación de Plantilla de Lanzamiento y Grupo de </a:t>
            </a:r>
            <a:r>
              <a:rPr lang="es-ES" sz="1600" i="1" dirty="0" err="1"/>
              <a:t>Autoescalado</a:t>
            </a:r>
            <a:endParaRPr lang="es-ES" sz="1600" i="1" dirty="0"/>
          </a:p>
        </p:txBody>
      </p:sp>
      <p:pic>
        <p:nvPicPr>
          <p:cNvPr id="7" name="Imagen 6">
            <a:extLst>
              <a:ext uri="{FF2B5EF4-FFF2-40B4-BE49-F238E27FC236}">
                <a16:creationId xmlns:a16="http://schemas.microsoft.com/office/drawing/2014/main" id="{415A0AAB-90E8-8760-9501-E1B9E2858435}"/>
              </a:ext>
            </a:extLst>
          </p:cNvPr>
          <p:cNvPicPr>
            <a:picLocks noChangeAspect="1"/>
          </p:cNvPicPr>
          <p:nvPr/>
        </p:nvPicPr>
        <p:blipFill>
          <a:blip r:embed="rId3"/>
          <a:stretch>
            <a:fillRect/>
          </a:stretch>
        </p:blipFill>
        <p:spPr>
          <a:xfrm>
            <a:off x="1016888" y="3531492"/>
            <a:ext cx="1891411" cy="2903096"/>
          </a:xfrm>
          <a:prstGeom prst="rect">
            <a:avLst/>
          </a:prstGeom>
        </p:spPr>
      </p:pic>
      <p:pic>
        <p:nvPicPr>
          <p:cNvPr id="10" name="Imagen 9">
            <a:extLst>
              <a:ext uri="{FF2B5EF4-FFF2-40B4-BE49-F238E27FC236}">
                <a16:creationId xmlns:a16="http://schemas.microsoft.com/office/drawing/2014/main" id="{F0953832-1FD0-E5CE-C9F3-C6C471A74F4B}"/>
              </a:ext>
            </a:extLst>
          </p:cNvPr>
          <p:cNvPicPr>
            <a:picLocks noChangeAspect="1"/>
          </p:cNvPicPr>
          <p:nvPr/>
        </p:nvPicPr>
        <p:blipFill>
          <a:blip r:embed="rId4"/>
          <a:stretch>
            <a:fillRect/>
          </a:stretch>
        </p:blipFill>
        <p:spPr>
          <a:xfrm>
            <a:off x="3288142" y="3468548"/>
            <a:ext cx="2953908" cy="2971792"/>
          </a:xfrm>
          <a:prstGeom prst="rect">
            <a:avLst/>
          </a:prstGeom>
        </p:spPr>
      </p:pic>
      <p:pic>
        <p:nvPicPr>
          <p:cNvPr id="12" name="Imagen 11">
            <a:extLst>
              <a:ext uri="{FF2B5EF4-FFF2-40B4-BE49-F238E27FC236}">
                <a16:creationId xmlns:a16="http://schemas.microsoft.com/office/drawing/2014/main" id="{0685E879-F115-31BD-24B9-701CB4DD0F0F}"/>
              </a:ext>
            </a:extLst>
          </p:cNvPr>
          <p:cNvPicPr>
            <a:picLocks noChangeAspect="1"/>
          </p:cNvPicPr>
          <p:nvPr/>
        </p:nvPicPr>
        <p:blipFill>
          <a:blip r:embed="rId5"/>
          <a:stretch>
            <a:fillRect/>
          </a:stretch>
        </p:blipFill>
        <p:spPr>
          <a:xfrm>
            <a:off x="7413086" y="3346728"/>
            <a:ext cx="4392577" cy="3511272"/>
          </a:xfrm>
          <a:prstGeom prst="rect">
            <a:avLst/>
          </a:prstGeom>
        </p:spPr>
      </p:pic>
      <p:sp>
        <p:nvSpPr>
          <p:cNvPr id="17" name="Título 2">
            <a:extLst>
              <a:ext uri="{FF2B5EF4-FFF2-40B4-BE49-F238E27FC236}">
                <a16:creationId xmlns:a16="http://schemas.microsoft.com/office/drawing/2014/main" id="{0F07C0A4-A516-43CF-8E77-F48130A4BE4E}"/>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spTree>
    <p:extLst>
      <p:ext uri="{BB962C8B-B14F-4D97-AF65-F5344CB8AC3E}">
        <p14:creationId xmlns:p14="http://schemas.microsoft.com/office/powerpoint/2010/main" val="34775293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96</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1095381" cy="1600438"/>
          </a:xfrm>
          <a:prstGeom prst="rect">
            <a:avLst/>
          </a:prstGeom>
          <a:noFill/>
        </p:spPr>
        <p:txBody>
          <a:bodyPr wrap="square" rtlCol="0">
            <a:spAutoFit/>
          </a:bodyPr>
          <a:lstStyle/>
          <a:p>
            <a:r>
              <a:rPr lang="es-ES" sz="1400" dirty="0"/>
              <a:t>Creamos un nuevo grupo de Auto </a:t>
            </a:r>
            <a:r>
              <a:rPr lang="es-ES" sz="1400" dirty="0" err="1"/>
              <a:t>Scaling</a:t>
            </a:r>
            <a:r>
              <a:rPr lang="es-ES" sz="1400" dirty="0"/>
              <a:t> (</a:t>
            </a:r>
            <a:r>
              <a:rPr lang="es-ES" sz="1400" dirty="0" err="1"/>
              <a:t>ServicioWeb</a:t>
            </a:r>
            <a:r>
              <a:rPr lang="es-ES" sz="1400" dirty="0"/>
              <a:t>-as). Seleccionamos la plantilla de lanzamiento creada previamente (</a:t>
            </a:r>
            <a:r>
              <a:rPr lang="es-ES" sz="1400" dirty="0" err="1"/>
              <a:t>ServicioWeb-lt</a:t>
            </a:r>
            <a:r>
              <a:rPr lang="es-ES" sz="1400" dirty="0"/>
              <a:t>). En la sección de Network, establecemos la VPC y las subredes donde se crearán todas las instancias (subredes públicas de las zonas a y b). A continuación, asociamos el balanceador de carga ya definido, a través del Target </a:t>
            </a:r>
            <a:r>
              <a:rPr lang="es-ES" sz="1400" dirty="0" err="1"/>
              <a:t>Group</a:t>
            </a:r>
            <a:r>
              <a:rPr lang="es-ES" sz="1400" dirty="0"/>
              <a:t>. En el chequeo dejamos seleccionado el tipo de comprobación de estado EC2, y el periodo de comprobación de gracia de 300 segundos (no hace falta activar la monitorización por parte del balanceador). Activamos la monitorización de </a:t>
            </a:r>
            <a:r>
              <a:rPr lang="es-ES" sz="1400" dirty="0" err="1"/>
              <a:t>CloudWatch</a:t>
            </a:r>
            <a:r>
              <a:rPr lang="es-ES" sz="1400" dirty="0"/>
              <a:t>. En cuanto al tamaño del grupo, establecemos inicialmente las capacidades deseada, mínima y máxima en 2, y NO activamos la política de escalado. No añadimos notificaciones ni etiquetas. Aparecerá un resumen de configuración. Creamos el grupo de </a:t>
            </a:r>
            <a:r>
              <a:rPr lang="es-ES" sz="1400" dirty="0" err="1"/>
              <a:t>autoescalado</a:t>
            </a:r>
            <a:r>
              <a:rPr lang="es-ES" sz="1400" dirty="0"/>
              <a:t> y se inicia.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5.2 Creación de Plantilla de Lanzamiento y Grupo de </a:t>
            </a:r>
            <a:r>
              <a:rPr lang="es-ES" sz="1600" i="1" dirty="0" err="1"/>
              <a:t>Autoescalado</a:t>
            </a:r>
            <a:endParaRPr lang="es-ES" sz="1600" i="1" dirty="0"/>
          </a:p>
        </p:txBody>
      </p:sp>
      <p:pic>
        <p:nvPicPr>
          <p:cNvPr id="5" name="Imagen 4">
            <a:extLst>
              <a:ext uri="{FF2B5EF4-FFF2-40B4-BE49-F238E27FC236}">
                <a16:creationId xmlns:a16="http://schemas.microsoft.com/office/drawing/2014/main" id="{EF590438-B996-9ED6-98F3-F24C12A5CBA1}"/>
              </a:ext>
            </a:extLst>
          </p:cNvPr>
          <p:cNvPicPr>
            <a:picLocks noChangeAspect="1"/>
          </p:cNvPicPr>
          <p:nvPr/>
        </p:nvPicPr>
        <p:blipFill>
          <a:blip r:embed="rId3"/>
          <a:stretch>
            <a:fillRect/>
          </a:stretch>
        </p:blipFill>
        <p:spPr>
          <a:xfrm>
            <a:off x="989256" y="3468548"/>
            <a:ext cx="2743199" cy="2897170"/>
          </a:xfrm>
          <a:prstGeom prst="rect">
            <a:avLst/>
          </a:prstGeom>
        </p:spPr>
      </p:pic>
      <p:pic>
        <p:nvPicPr>
          <p:cNvPr id="11" name="Imagen 10">
            <a:extLst>
              <a:ext uri="{FF2B5EF4-FFF2-40B4-BE49-F238E27FC236}">
                <a16:creationId xmlns:a16="http://schemas.microsoft.com/office/drawing/2014/main" id="{114D6092-A719-C9EE-7DA9-F31D45DEB53F}"/>
              </a:ext>
            </a:extLst>
          </p:cNvPr>
          <p:cNvPicPr>
            <a:picLocks noChangeAspect="1"/>
          </p:cNvPicPr>
          <p:nvPr/>
        </p:nvPicPr>
        <p:blipFill>
          <a:blip r:embed="rId4"/>
          <a:stretch>
            <a:fillRect/>
          </a:stretch>
        </p:blipFill>
        <p:spPr>
          <a:xfrm>
            <a:off x="4038600" y="3468548"/>
            <a:ext cx="3044646" cy="1125885"/>
          </a:xfrm>
          <a:prstGeom prst="rect">
            <a:avLst/>
          </a:prstGeom>
        </p:spPr>
      </p:pic>
      <p:pic>
        <p:nvPicPr>
          <p:cNvPr id="16" name="Imagen 15">
            <a:extLst>
              <a:ext uri="{FF2B5EF4-FFF2-40B4-BE49-F238E27FC236}">
                <a16:creationId xmlns:a16="http://schemas.microsoft.com/office/drawing/2014/main" id="{5F94A961-20D4-1841-6B85-E916C6807D03}"/>
              </a:ext>
            </a:extLst>
          </p:cNvPr>
          <p:cNvPicPr>
            <a:picLocks noChangeAspect="1"/>
          </p:cNvPicPr>
          <p:nvPr/>
        </p:nvPicPr>
        <p:blipFill>
          <a:blip r:embed="rId5"/>
          <a:stretch>
            <a:fillRect/>
          </a:stretch>
        </p:blipFill>
        <p:spPr>
          <a:xfrm>
            <a:off x="8966199" y="3292475"/>
            <a:ext cx="2592361" cy="3429000"/>
          </a:xfrm>
          <a:prstGeom prst="rect">
            <a:avLst/>
          </a:prstGeom>
        </p:spPr>
      </p:pic>
      <p:pic>
        <p:nvPicPr>
          <p:cNvPr id="18" name="Imagen 17">
            <a:extLst>
              <a:ext uri="{FF2B5EF4-FFF2-40B4-BE49-F238E27FC236}">
                <a16:creationId xmlns:a16="http://schemas.microsoft.com/office/drawing/2014/main" id="{5C1852B9-D1E9-BE4D-296B-F9BFAEE2A3D2}"/>
              </a:ext>
            </a:extLst>
          </p:cNvPr>
          <p:cNvPicPr>
            <a:picLocks noChangeAspect="1"/>
          </p:cNvPicPr>
          <p:nvPr/>
        </p:nvPicPr>
        <p:blipFill rotWithShape="1">
          <a:blip r:embed="rId6"/>
          <a:srcRect r="26177"/>
          <a:stretch/>
        </p:blipFill>
        <p:spPr>
          <a:xfrm>
            <a:off x="3956050" y="4668450"/>
            <a:ext cx="4279900" cy="1369326"/>
          </a:xfrm>
          <a:prstGeom prst="rect">
            <a:avLst/>
          </a:prstGeom>
        </p:spPr>
      </p:pic>
      <p:sp>
        <p:nvSpPr>
          <p:cNvPr id="8" name="Título 2">
            <a:extLst>
              <a:ext uri="{FF2B5EF4-FFF2-40B4-BE49-F238E27FC236}">
                <a16:creationId xmlns:a16="http://schemas.microsoft.com/office/drawing/2014/main" id="{37C7F52A-0FDE-353F-5D5C-82F426F1E805}"/>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spTree>
    <p:extLst>
      <p:ext uri="{BB962C8B-B14F-4D97-AF65-F5344CB8AC3E}">
        <p14:creationId xmlns:p14="http://schemas.microsoft.com/office/powerpoint/2010/main" val="21979494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97</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1095381" cy="1600438"/>
          </a:xfrm>
          <a:prstGeom prst="rect">
            <a:avLst/>
          </a:prstGeom>
          <a:noFill/>
        </p:spPr>
        <p:txBody>
          <a:bodyPr wrap="square" rtlCol="0">
            <a:spAutoFit/>
          </a:bodyPr>
          <a:lstStyle/>
          <a:p>
            <a:r>
              <a:rPr lang="es-ES" sz="1400" dirty="0"/>
              <a:t>Creamos un nuevo grupo de Auto </a:t>
            </a:r>
            <a:r>
              <a:rPr lang="es-ES" sz="1400" dirty="0" err="1"/>
              <a:t>Scaling</a:t>
            </a:r>
            <a:r>
              <a:rPr lang="es-ES" sz="1400" dirty="0"/>
              <a:t> (</a:t>
            </a:r>
            <a:r>
              <a:rPr lang="es-ES" sz="1400" dirty="0" err="1"/>
              <a:t>ServicioWeb</a:t>
            </a:r>
            <a:r>
              <a:rPr lang="es-ES" sz="1400" dirty="0"/>
              <a:t>-as). Seleccionamos la plantilla de lanzamiento creada previamente (</a:t>
            </a:r>
            <a:r>
              <a:rPr lang="es-ES" sz="1400" dirty="0" err="1"/>
              <a:t>ServicioWeb-lt</a:t>
            </a:r>
            <a:r>
              <a:rPr lang="es-ES" sz="1400" dirty="0"/>
              <a:t>). En la sección de Network, establecemos la VPC y las subredes donde se crearán todas las instancias (subredes públicas de las zonas a y b). A continuación, asociamos el balanceador de carga ya definido, a través del Target </a:t>
            </a:r>
            <a:r>
              <a:rPr lang="es-ES" sz="1400" dirty="0" err="1"/>
              <a:t>Group</a:t>
            </a:r>
            <a:r>
              <a:rPr lang="es-ES" sz="1400" dirty="0"/>
              <a:t>. En el chequeo dejamos seleccionado el tipo de comprobación de estado EC2, y el periodo de comprobación de gracia de 300 segundos (no hace falta activar la monitorización por parte del balanceador). Activamos la monitorización de </a:t>
            </a:r>
            <a:r>
              <a:rPr lang="es-ES" sz="1400" dirty="0" err="1"/>
              <a:t>CloudWatch</a:t>
            </a:r>
            <a:r>
              <a:rPr lang="es-ES" sz="1400" dirty="0"/>
              <a:t>. En cuanto al tamaño del grupo, establecemos inicialmente las capacidades deseada, mínima y máxima en 2, y NO activamos la política de escalado. No añadimos notificaciones ni etiquetas. Aparecerá un resumen de configuración. Creamos el grupo de </a:t>
            </a:r>
            <a:r>
              <a:rPr lang="es-ES" sz="1400" dirty="0" err="1"/>
              <a:t>autoescalado</a:t>
            </a:r>
            <a:r>
              <a:rPr lang="es-ES" sz="1400" dirty="0"/>
              <a:t> y se inicia.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5.2 Creación de Plantilla de Lanzamiento y Grupo de </a:t>
            </a:r>
            <a:r>
              <a:rPr lang="es-ES" sz="1600" i="1" dirty="0" err="1"/>
              <a:t>Autoescalado</a:t>
            </a:r>
            <a:endParaRPr lang="es-ES" sz="1600" i="1" dirty="0"/>
          </a:p>
        </p:txBody>
      </p:sp>
      <p:pic>
        <p:nvPicPr>
          <p:cNvPr id="20" name="Imagen 19">
            <a:extLst>
              <a:ext uri="{FF2B5EF4-FFF2-40B4-BE49-F238E27FC236}">
                <a16:creationId xmlns:a16="http://schemas.microsoft.com/office/drawing/2014/main" id="{B5DDD100-3B56-609F-562C-26B7E8E51209}"/>
              </a:ext>
            </a:extLst>
          </p:cNvPr>
          <p:cNvPicPr>
            <a:picLocks noChangeAspect="1"/>
          </p:cNvPicPr>
          <p:nvPr/>
        </p:nvPicPr>
        <p:blipFill rotWithShape="1">
          <a:blip r:embed="rId3"/>
          <a:srcRect r="59032"/>
          <a:stretch/>
        </p:blipFill>
        <p:spPr>
          <a:xfrm>
            <a:off x="1038416" y="3556010"/>
            <a:ext cx="1952434" cy="2502383"/>
          </a:xfrm>
          <a:prstGeom prst="rect">
            <a:avLst/>
          </a:prstGeom>
        </p:spPr>
      </p:pic>
      <p:pic>
        <p:nvPicPr>
          <p:cNvPr id="22" name="Imagen 21">
            <a:extLst>
              <a:ext uri="{FF2B5EF4-FFF2-40B4-BE49-F238E27FC236}">
                <a16:creationId xmlns:a16="http://schemas.microsoft.com/office/drawing/2014/main" id="{138E2F79-26C9-8998-635A-7434738C358F}"/>
              </a:ext>
            </a:extLst>
          </p:cNvPr>
          <p:cNvPicPr>
            <a:picLocks noChangeAspect="1"/>
          </p:cNvPicPr>
          <p:nvPr/>
        </p:nvPicPr>
        <p:blipFill>
          <a:blip r:embed="rId4"/>
          <a:stretch>
            <a:fillRect/>
          </a:stretch>
        </p:blipFill>
        <p:spPr>
          <a:xfrm>
            <a:off x="3148285" y="3556010"/>
            <a:ext cx="8739155" cy="1315349"/>
          </a:xfrm>
          <a:prstGeom prst="rect">
            <a:avLst/>
          </a:prstGeom>
        </p:spPr>
      </p:pic>
      <p:sp>
        <p:nvSpPr>
          <p:cNvPr id="25" name="Título 2">
            <a:extLst>
              <a:ext uri="{FF2B5EF4-FFF2-40B4-BE49-F238E27FC236}">
                <a16:creationId xmlns:a16="http://schemas.microsoft.com/office/drawing/2014/main" id="{3A22F426-E470-6038-6DA0-B8BD33989988}"/>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spTree>
    <p:extLst>
      <p:ext uri="{BB962C8B-B14F-4D97-AF65-F5344CB8AC3E}">
        <p14:creationId xmlns:p14="http://schemas.microsoft.com/office/powerpoint/2010/main" val="1078568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98</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956919" y="1868110"/>
            <a:ext cx="11095381" cy="1169551"/>
          </a:xfrm>
          <a:prstGeom prst="rect">
            <a:avLst/>
          </a:prstGeom>
          <a:noFill/>
        </p:spPr>
        <p:txBody>
          <a:bodyPr wrap="square" rtlCol="0">
            <a:spAutoFit/>
          </a:bodyPr>
          <a:lstStyle/>
          <a:p>
            <a:r>
              <a:rPr lang="es-ES" sz="1400" dirty="0"/>
              <a:t>Comprobamos que se lanzan automáticamente las dos primeras instancias (las únicas que arrancarán). También podemos comprobar que las instancias se han registrado en el balanceador y que se reparte el tráfico web entre las mismas (accedemos al servicio a través del nombre de DNS del Balanceador </a:t>
            </a:r>
            <a:r>
              <a:rPr lang="es-ES" sz="1400" dirty="0" err="1"/>
              <a:t>ServicioWeb-elb</a:t>
            </a:r>
            <a:r>
              <a:rPr lang="es-ES" sz="1400" dirty="0"/>
              <a:t>). Todavía no hay escalado y sólo se lanzarán nuevas instancias si dejan de funcionar las actuales (podemos comprobarlo si terminamos alguna de ellas o detenemos su servicio HTTP; la pestaña de </a:t>
            </a:r>
            <a:r>
              <a:rPr lang="es-ES" sz="1400" dirty="0" err="1"/>
              <a:t>Activity</a:t>
            </a:r>
            <a:r>
              <a:rPr lang="es-ES" sz="1400" dirty="0"/>
              <a:t> nos informa del comportamiento del grupo de </a:t>
            </a:r>
            <a:r>
              <a:rPr lang="es-ES" sz="1400" dirty="0" err="1"/>
              <a:t>AutoEscalado</a:t>
            </a:r>
            <a:r>
              <a:rPr lang="es-ES" sz="1400" dirty="0"/>
              <a:t>).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5.3 Configuración de Escalado Automático</a:t>
            </a:r>
          </a:p>
        </p:txBody>
      </p:sp>
      <p:pic>
        <p:nvPicPr>
          <p:cNvPr id="5" name="Imagen 4">
            <a:extLst>
              <a:ext uri="{FF2B5EF4-FFF2-40B4-BE49-F238E27FC236}">
                <a16:creationId xmlns:a16="http://schemas.microsoft.com/office/drawing/2014/main" id="{DB066444-9CA5-B495-1573-A39AAB4F4150}"/>
              </a:ext>
            </a:extLst>
          </p:cNvPr>
          <p:cNvPicPr>
            <a:picLocks noChangeAspect="1"/>
          </p:cNvPicPr>
          <p:nvPr/>
        </p:nvPicPr>
        <p:blipFill rotWithShape="1">
          <a:blip r:embed="rId3"/>
          <a:srcRect b="25391"/>
          <a:stretch/>
        </p:blipFill>
        <p:spPr>
          <a:xfrm>
            <a:off x="956919" y="3125123"/>
            <a:ext cx="10867021" cy="843627"/>
          </a:xfrm>
          <a:prstGeom prst="rect">
            <a:avLst/>
          </a:prstGeom>
        </p:spPr>
      </p:pic>
      <p:pic>
        <p:nvPicPr>
          <p:cNvPr id="8" name="Imagen 7">
            <a:extLst>
              <a:ext uri="{FF2B5EF4-FFF2-40B4-BE49-F238E27FC236}">
                <a16:creationId xmlns:a16="http://schemas.microsoft.com/office/drawing/2014/main" id="{AF5D3A17-2E75-588A-0F11-951822EC984A}"/>
              </a:ext>
            </a:extLst>
          </p:cNvPr>
          <p:cNvPicPr>
            <a:picLocks noChangeAspect="1"/>
          </p:cNvPicPr>
          <p:nvPr/>
        </p:nvPicPr>
        <p:blipFill rotWithShape="1">
          <a:blip r:embed="rId4"/>
          <a:srcRect b="21042"/>
          <a:stretch/>
        </p:blipFill>
        <p:spPr>
          <a:xfrm>
            <a:off x="956919" y="4168248"/>
            <a:ext cx="10806882" cy="1381248"/>
          </a:xfrm>
          <a:prstGeom prst="rect">
            <a:avLst/>
          </a:prstGeom>
        </p:spPr>
      </p:pic>
      <p:sp>
        <p:nvSpPr>
          <p:cNvPr id="12" name="Título 2">
            <a:extLst>
              <a:ext uri="{FF2B5EF4-FFF2-40B4-BE49-F238E27FC236}">
                <a16:creationId xmlns:a16="http://schemas.microsoft.com/office/drawing/2014/main" id="{5C3A6356-D59C-9E9C-453B-117E20DEF089}"/>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spTree>
    <p:extLst>
      <p:ext uri="{BB962C8B-B14F-4D97-AF65-F5344CB8AC3E}">
        <p14:creationId xmlns:p14="http://schemas.microsoft.com/office/powerpoint/2010/main" val="22060746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60EE21D-135E-6A6E-553B-945E1170A684}"/>
              </a:ext>
            </a:extLst>
          </p:cNvPr>
          <p:cNvSpPr>
            <a:spLocks noGrp="1"/>
          </p:cNvSpPr>
          <p:nvPr>
            <p:ph type="dt" sz="half" idx="10"/>
          </p:nvPr>
        </p:nvSpPr>
        <p:spPr/>
        <p:txBody>
          <a:bodyPr/>
          <a:lstStyle/>
          <a:p>
            <a:pPr rtl="0"/>
            <a:r>
              <a:rPr lang="es-ES" noProof="0" dirty="0"/>
              <a:t>2024</a:t>
            </a:r>
          </a:p>
        </p:txBody>
      </p:sp>
      <p:sp>
        <p:nvSpPr>
          <p:cNvPr id="6" name="Marcador de número de diapositiva 5">
            <a:extLst>
              <a:ext uri="{FF2B5EF4-FFF2-40B4-BE49-F238E27FC236}">
                <a16:creationId xmlns:a16="http://schemas.microsoft.com/office/drawing/2014/main" id="{49E494FC-F5B4-D336-E6EE-1B72BC023377}"/>
              </a:ext>
            </a:extLst>
          </p:cNvPr>
          <p:cNvSpPr>
            <a:spLocks noGrp="1"/>
          </p:cNvSpPr>
          <p:nvPr>
            <p:ph type="sldNum" sz="quarter" idx="12"/>
          </p:nvPr>
        </p:nvSpPr>
        <p:spPr/>
        <p:txBody>
          <a:bodyPr/>
          <a:lstStyle/>
          <a:p>
            <a:pPr rtl="0"/>
            <a:fld id="{B5CEABB6-07DC-46E8-9B57-56EC44A396E5}" type="slidenum">
              <a:rPr lang="es-ES" noProof="0" smtClean="0"/>
              <a:t>99</a:t>
            </a:fld>
            <a:endParaRPr lang="es-ES" noProof="0"/>
          </a:p>
        </p:txBody>
      </p:sp>
      <p:sp>
        <p:nvSpPr>
          <p:cNvPr id="15" name="Marcador de pie de página 27">
            <a:extLst>
              <a:ext uri="{FF2B5EF4-FFF2-40B4-BE49-F238E27FC236}">
                <a16:creationId xmlns:a16="http://schemas.microsoft.com/office/drawing/2014/main" id="{B0B22390-4FE3-13E0-108F-98B2F453BA3C}"/>
              </a:ext>
            </a:extLst>
          </p:cNvPr>
          <p:cNvSpPr>
            <a:spLocks noGrp="1"/>
          </p:cNvSpPr>
          <p:nvPr>
            <p:ph type="ftr" sz="quarter" idx="11"/>
          </p:nvPr>
        </p:nvSpPr>
        <p:spPr>
          <a:xfrm>
            <a:off x="4038600" y="6356350"/>
            <a:ext cx="4114800" cy="365125"/>
          </a:xfrm>
        </p:spPr>
        <p:txBody>
          <a:bodyPr/>
          <a:lstStyle/>
          <a:p>
            <a:pPr rtl="0"/>
            <a:r>
              <a:rPr lang="es-ES" noProof="0" dirty="0"/>
              <a:t>P</a:t>
            </a:r>
            <a:r>
              <a:rPr lang="es-ES" dirty="0" err="1"/>
              <a:t>ráctica</a:t>
            </a:r>
            <a:r>
              <a:rPr lang="es-ES" dirty="0"/>
              <a:t> 6 – Paloma Pérez de Madrid</a:t>
            </a:r>
            <a:endParaRPr lang="es-ES" noProof="0" dirty="0"/>
          </a:p>
        </p:txBody>
      </p:sp>
      <p:sp>
        <p:nvSpPr>
          <p:cNvPr id="9" name="CuadroTexto 8">
            <a:extLst>
              <a:ext uri="{FF2B5EF4-FFF2-40B4-BE49-F238E27FC236}">
                <a16:creationId xmlns:a16="http://schemas.microsoft.com/office/drawing/2014/main" id="{E9906D4E-5719-0B68-1C8B-B2C113151817}"/>
              </a:ext>
            </a:extLst>
          </p:cNvPr>
          <p:cNvSpPr txBox="1"/>
          <p:nvPr/>
        </p:nvSpPr>
        <p:spPr>
          <a:xfrm>
            <a:off x="1202867" y="1868110"/>
            <a:ext cx="10849433" cy="1169551"/>
          </a:xfrm>
          <a:prstGeom prst="rect">
            <a:avLst/>
          </a:prstGeom>
          <a:noFill/>
        </p:spPr>
        <p:txBody>
          <a:bodyPr wrap="square" rtlCol="0">
            <a:spAutoFit/>
          </a:bodyPr>
          <a:lstStyle/>
          <a:p>
            <a:r>
              <a:rPr lang="es-ES" sz="1400" dirty="0"/>
              <a:t>Comprobamos que se lanzan automáticamente las dos primeras instancias (las únicas que arrancarán). También podemos comprobar que las instancias se han registrado en el balanceador y que se reparte el tráfico web entre las mismas (accedemos al servicio a través del nombre de DNS del Balanceador </a:t>
            </a:r>
            <a:r>
              <a:rPr lang="es-ES" sz="1400" dirty="0" err="1"/>
              <a:t>ServicioWeb-elb</a:t>
            </a:r>
            <a:r>
              <a:rPr lang="es-ES" sz="1400" dirty="0"/>
              <a:t>). Todavía no hay escalado y sólo se lanzarán nuevas instancias si dejan de funcionar las actuales (podemos comprobarlo si terminamos alguna de ellas o detenemos su servicio HTTP; la pestaña de </a:t>
            </a:r>
            <a:r>
              <a:rPr lang="es-ES" sz="1400" dirty="0" err="1"/>
              <a:t>Activity</a:t>
            </a:r>
            <a:r>
              <a:rPr lang="es-ES" sz="1400" dirty="0"/>
              <a:t> nos informa del comportamiento del grupo de </a:t>
            </a:r>
            <a:r>
              <a:rPr lang="es-ES" sz="1400" dirty="0" err="1"/>
              <a:t>AutoEscalado</a:t>
            </a:r>
            <a:r>
              <a:rPr lang="es-ES" sz="1400" dirty="0"/>
              <a:t>). </a:t>
            </a:r>
            <a:endParaRPr lang="es-ES" sz="1400" dirty="0">
              <a:solidFill>
                <a:srgbClr val="FF0000"/>
              </a:solidFill>
            </a:endParaRPr>
          </a:p>
        </p:txBody>
      </p:sp>
      <p:sp>
        <p:nvSpPr>
          <p:cNvPr id="14" name="CuadroTexto 13">
            <a:extLst>
              <a:ext uri="{FF2B5EF4-FFF2-40B4-BE49-F238E27FC236}">
                <a16:creationId xmlns:a16="http://schemas.microsoft.com/office/drawing/2014/main" id="{AF716F2A-AD73-D0C8-CB88-7A937E490F97}"/>
              </a:ext>
            </a:extLst>
          </p:cNvPr>
          <p:cNvSpPr txBox="1"/>
          <p:nvPr/>
        </p:nvSpPr>
        <p:spPr>
          <a:xfrm>
            <a:off x="927339" y="1442094"/>
            <a:ext cx="6198080" cy="338554"/>
          </a:xfrm>
          <a:prstGeom prst="rect">
            <a:avLst/>
          </a:prstGeom>
          <a:solidFill>
            <a:schemeClr val="accent2"/>
          </a:solidFill>
        </p:spPr>
        <p:txBody>
          <a:bodyPr wrap="square">
            <a:spAutoFit/>
          </a:bodyPr>
          <a:lstStyle/>
          <a:p>
            <a:r>
              <a:rPr lang="es-ES" sz="1600" i="1" dirty="0"/>
              <a:t>   5.3 Configuración de Escalado Automático</a:t>
            </a:r>
          </a:p>
        </p:txBody>
      </p:sp>
      <p:sp>
        <p:nvSpPr>
          <p:cNvPr id="10" name="Título 2">
            <a:extLst>
              <a:ext uri="{FF2B5EF4-FFF2-40B4-BE49-F238E27FC236}">
                <a16:creationId xmlns:a16="http://schemas.microsoft.com/office/drawing/2014/main" id="{7C93724D-33F0-5B13-1511-198BA6B6E15D}"/>
              </a:ext>
            </a:extLst>
          </p:cNvPr>
          <p:cNvSpPr>
            <a:spLocks noGrp="1"/>
          </p:cNvSpPr>
          <p:nvPr>
            <p:ph type="title"/>
          </p:nvPr>
        </p:nvSpPr>
        <p:spPr>
          <a:xfrm>
            <a:off x="682925" y="381068"/>
            <a:ext cx="11141015" cy="1325563"/>
          </a:xfrm>
        </p:spPr>
        <p:txBody>
          <a:bodyPr/>
          <a:lstStyle/>
          <a:p>
            <a:r>
              <a:rPr lang="es-ES" sz="2800" dirty="0">
                <a:solidFill>
                  <a:schemeClr val="tx1"/>
                </a:solidFill>
              </a:rPr>
              <a:t>5. </a:t>
            </a:r>
            <a:r>
              <a:rPr lang="es-ES" sz="2800" dirty="0" err="1">
                <a:solidFill>
                  <a:schemeClr val="tx1"/>
                </a:solidFill>
              </a:rPr>
              <a:t>Autoescalado</a:t>
            </a:r>
            <a:r>
              <a:rPr lang="es-ES" sz="2800" dirty="0">
                <a:solidFill>
                  <a:schemeClr val="tx1"/>
                </a:solidFill>
              </a:rPr>
              <a:t> para Aplicaciones Web</a:t>
            </a:r>
            <a:br>
              <a:rPr lang="es-ES" sz="2800" dirty="0">
                <a:solidFill>
                  <a:schemeClr val="tx1"/>
                </a:solidFill>
              </a:rPr>
            </a:br>
            <a:endParaRPr lang="es-ES" dirty="0">
              <a:solidFill>
                <a:schemeClr val="tx1"/>
              </a:solidFill>
            </a:endParaRPr>
          </a:p>
        </p:txBody>
      </p:sp>
      <p:pic>
        <p:nvPicPr>
          <p:cNvPr id="12" name="Imagen 11">
            <a:extLst>
              <a:ext uri="{FF2B5EF4-FFF2-40B4-BE49-F238E27FC236}">
                <a16:creationId xmlns:a16="http://schemas.microsoft.com/office/drawing/2014/main" id="{54D6AA3E-D6D0-192E-277C-9BB8024880B3}"/>
              </a:ext>
            </a:extLst>
          </p:cNvPr>
          <p:cNvPicPr>
            <a:picLocks noChangeAspect="1"/>
          </p:cNvPicPr>
          <p:nvPr/>
        </p:nvPicPr>
        <p:blipFill>
          <a:blip r:embed="rId3"/>
          <a:stretch>
            <a:fillRect/>
          </a:stretch>
        </p:blipFill>
        <p:spPr>
          <a:xfrm>
            <a:off x="1046937" y="4352039"/>
            <a:ext cx="5601513" cy="874092"/>
          </a:xfrm>
          <a:prstGeom prst="rect">
            <a:avLst/>
          </a:prstGeom>
        </p:spPr>
      </p:pic>
      <p:pic>
        <p:nvPicPr>
          <p:cNvPr id="16" name="Imagen 15">
            <a:extLst>
              <a:ext uri="{FF2B5EF4-FFF2-40B4-BE49-F238E27FC236}">
                <a16:creationId xmlns:a16="http://schemas.microsoft.com/office/drawing/2014/main" id="{4F708205-2AAD-9E23-C3E7-25D7242E5C0C}"/>
              </a:ext>
            </a:extLst>
          </p:cNvPr>
          <p:cNvPicPr>
            <a:picLocks noChangeAspect="1"/>
          </p:cNvPicPr>
          <p:nvPr/>
        </p:nvPicPr>
        <p:blipFill rotWithShape="1">
          <a:blip r:embed="rId4"/>
          <a:srcRect b="45428"/>
          <a:stretch/>
        </p:blipFill>
        <p:spPr>
          <a:xfrm>
            <a:off x="1046937" y="5445643"/>
            <a:ext cx="5601513" cy="677944"/>
          </a:xfrm>
          <a:prstGeom prst="rect">
            <a:avLst/>
          </a:prstGeom>
        </p:spPr>
      </p:pic>
      <p:pic>
        <p:nvPicPr>
          <p:cNvPr id="20" name="Imagen 19">
            <a:extLst>
              <a:ext uri="{FF2B5EF4-FFF2-40B4-BE49-F238E27FC236}">
                <a16:creationId xmlns:a16="http://schemas.microsoft.com/office/drawing/2014/main" id="{E7DE4A8A-670C-59E8-2065-6E7E08ED2C6F}"/>
              </a:ext>
            </a:extLst>
          </p:cNvPr>
          <p:cNvPicPr>
            <a:picLocks noChangeAspect="1"/>
          </p:cNvPicPr>
          <p:nvPr/>
        </p:nvPicPr>
        <p:blipFill>
          <a:blip r:embed="rId5"/>
          <a:stretch>
            <a:fillRect/>
          </a:stretch>
        </p:blipFill>
        <p:spPr>
          <a:xfrm>
            <a:off x="6940550" y="4632978"/>
            <a:ext cx="4616450" cy="1565855"/>
          </a:xfrm>
          <a:prstGeom prst="rect">
            <a:avLst/>
          </a:prstGeom>
        </p:spPr>
      </p:pic>
      <p:pic>
        <p:nvPicPr>
          <p:cNvPr id="22" name="Imagen 21">
            <a:extLst>
              <a:ext uri="{FF2B5EF4-FFF2-40B4-BE49-F238E27FC236}">
                <a16:creationId xmlns:a16="http://schemas.microsoft.com/office/drawing/2014/main" id="{7492EF01-7D25-FB0B-2DAD-FD32EDBE7D23}"/>
              </a:ext>
            </a:extLst>
          </p:cNvPr>
          <p:cNvPicPr>
            <a:picLocks noChangeAspect="1"/>
          </p:cNvPicPr>
          <p:nvPr/>
        </p:nvPicPr>
        <p:blipFill>
          <a:blip r:embed="rId6"/>
          <a:stretch>
            <a:fillRect/>
          </a:stretch>
        </p:blipFill>
        <p:spPr>
          <a:xfrm>
            <a:off x="6940550" y="2850562"/>
            <a:ext cx="4819650" cy="1652773"/>
          </a:xfrm>
          <a:prstGeom prst="rect">
            <a:avLst/>
          </a:prstGeom>
        </p:spPr>
      </p:pic>
      <mc:AlternateContent xmlns:mc="http://schemas.openxmlformats.org/markup-compatibility/2006" xmlns:p14="http://schemas.microsoft.com/office/powerpoint/2010/main">
        <mc:Choice Requires="p14">
          <p:contentPart p14:bwMode="auto" r:id="rId7">
            <p14:nvContentPartPr>
              <p14:cNvPr id="24" name="Entrada de lápiz 23">
                <a:extLst>
                  <a:ext uri="{FF2B5EF4-FFF2-40B4-BE49-F238E27FC236}">
                    <a16:creationId xmlns:a16="http://schemas.microsoft.com/office/drawing/2014/main" id="{ACAF8010-0BB3-877E-B7BC-50721DE8051E}"/>
                  </a:ext>
                </a:extLst>
              </p14:cNvPr>
              <p14:cNvContentPartPr/>
              <p14:nvPr/>
            </p14:nvContentPartPr>
            <p14:xfrm>
              <a:off x="3834417" y="4878749"/>
              <a:ext cx="672120" cy="76320"/>
            </p14:xfrm>
          </p:contentPart>
        </mc:Choice>
        <mc:Fallback xmlns="">
          <p:pic>
            <p:nvPicPr>
              <p:cNvPr id="24" name="Entrada de lápiz 23">
                <a:extLst>
                  <a:ext uri="{FF2B5EF4-FFF2-40B4-BE49-F238E27FC236}">
                    <a16:creationId xmlns:a16="http://schemas.microsoft.com/office/drawing/2014/main" id="{ACAF8010-0BB3-877E-B7BC-50721DE8051E}"/>
                  </a:ext>
                </a:extLst>
              </p:cNvPr>
              <p:cNvPicPr/>
              <p:nvPr/>
            </p:nvPicPr>
            <p:blipFill>
              <a:blip r:embed="rId8"/>
              <a:stretch>
                <a:fillRect/>
              </a:stretch>
            </p:blipFill>
            <p:spPr>
              <a:xfrm>
                <a:off x="3816417" y="4843109"/>
                <a:ext cx="7077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Entrada de lápiz 24">
                <a:extLst>
                  <a:ext uri="{FF2B5EF4-FFF2-40B4-BE49-F238E27FC236}">
                    <a16:creationId xmlns:a16="http://schemas.microsoft.com/office/drawing/2014/main" id="{3711DC06-F5CE-A887-807B-4E195BB6B990}"/>
                  </a:ext>
                </a:extLst>
              </p14:cNvPr>
              <p14:cNvContentPartPr/>
              <p14:nvPr/>
            </p14:nvContentPartPr>
            <p14:xfrm>
              <a:off x="3728937" y="5950829"/>
              <a:ext cx="823320" cy="46440"/>
            </p14:xfrm>
          </p:contentPart>
        </mc:Choice>
        <mc:Fallback xmlns="">
          <p:pic>
            <p:nvPicPr>
              <p:cNvPr id="25" name="Entrada de lápiz 24">
                <a:extLst>
                  <a:ext uri="{FF2B5EF4-FFF2-40B4-BE49-F238E27FC236}">
                    <a16:creationId xmlns:a16="http://schemas.microsoft.com/office/drawing/2014/main" id="{3711DC06-F5CE-A887-807B-4E195BB6B990}"/>
                  </a:ext>
                </a:extLst>
              </p:cNvPr>
              <p:cNvPicPr/>
              <p:nvPr/>
            </p:nvPicPr>
            <p:blipFill>
              <a:blip r:embed="rId10"/>
              <a:stretch>
                <a:fillRect/>
              </a:stretch>
            </p:blipFill>
            <p:spPr>
              <a:xfrm>
                <a:off x="3710937" y="5914829"/>
                <a:ext cx="8589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Entrada de lápiz 25">
                <a:extLst>
                  <a:ext uri="{FF2B5EF4-FFF2-40B4-BE49-F238E27FC236}">
                    <a16:creationId xmlns:a16="http://schemas.microsoft.com/office/drawing/2014/main" id="{CA61AABC-C0B1-4F43-7DDD-024D29E164D2}"/>
                  </a:ext>
                </a:extLst>
              </p14:cNvPr>
              <p14:cNvContentPartPr/>
              <p14:nvPr/>
            </p14:nvContentPartPr>
            <p14:xfrm>
              <a:off x="10505540" y="5803230"/>
              <a:ext cx="784800" cy="102960"/>
            </p14:xfrm>
          </p:contentPart>
        </mc:Choice>
        <mc:Fallback xmlns="">
          <p:pic>
            <p:nvPicPr>
              <p:cNvPr id="26" name="Entrada de lápiz 25">
                <a:extLst>
                  <a:ext uri="{FF2B5EF4-FFF2-40B4-BE49-F238E27FC236}">
                    <a16:creationId xmlns:a16="http://schemas.microsoft.com/office/drawing/2014/main" id="{CA61AABC-C0B1-4F43-7DDD-024D29E164D2}"/>
                  </a:ext>
                </a:extLst>
              </p:cNvPr>
              <p:cNvPicPr/>
              <p:nvPr/>
            </p:nvPicPr>
            <p:blipFill>
              <a:blip r:embed="rId12"/>
              <a:stretch>
                <a:fillRect/>
              </a:stretch>
            </p:blipFill>
            <p:spPr>
              <a:xfrm>
                <a:off x="10487900" y="5767590"/>
                <a:ext cx="8204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Entrada de lápiz 26">
                <a:extLst>
                  <a:ext uri="{FF2B5EF4-FFF2-40B4-BE49-F238E27FC236}">
                    <a16:creationId xmlns:a16="http://schemas.microsoft.com/office/drawing/2014/main" id="{EA27BC88-DD6A-1F9B-8FA8-561487C1067B}"/>
                  </a:ext>
                </a:extLst>
              </p14:cNvPr>
              <p14:cNvContentPartPr/>
              <p14:nvPr/>
            </p14:nvContentPartPr>
            <p14:xfrm>
              <a:off x="10621100" y="4183230"/>
              <a:ext cx="789840" cy="59040"/>
            </p14:xfrm>
          </p:contentPart>
        </mc:Choice>
        <mc:Fallback xmlns="">
          <p:pic>
            <p:nvPicPr>
              <p:cNvPr id="27" name="Entrada de lápiz 26">
                <a:extLst>
                  <a:ext uri="{FF2B5EF4-FFF2-40B4-BE49-F238E27FC236}">
                    <a16:creationId xmlns:a16="http://schemas.microsoft.com/office/drawing/2014/main" id="{EA27BC88-DD6A-1F9B-8FA8-561487C1067B}"/>
                  </a:ext>
                </a:extLst>
              </p:cNvPr>
              <p:cNvPicPr/>
              <p:nvPr/>
            </p:nvPicPr>
            <p:blipFill>
              <a:blip r:embed="rId14"/>
              <a:stretch>
                <a:fillRect/>
              </a:stretch>
            </p:blipFill>
            <p:spPr>
              <a:xfrm>
                <a:off x="10603100" y="4147590"/>
                <a:ext cx="825480" cy="130680"/>
              </a:xfrm>
              <a:prstGeom prst="rect">
                <a:avLst/>
              </a:prstGeom>
            </p:spPr>
          </p:pic>
        </mc:Fallback>
      </mc:AlternateContent>
      <p:pic>
        <p:nvPicPr>
          <p:cNvPr id="29" name="Imagen 28">
            <a:extLst>
              <a:ext uri="{FF2B5EF4-FFF2-40B4-BE49-F238E27FC236}">
                <a16:creationId xmlns:a16="http://schemas.microsoft.com/office/drawing/2014/main" id="{96DC2261-8FC9-9C28-21D0-9946A3EB91A9}"/>
              </a:ext>
            </a:extLst>
          </p:cNvPr>
          <p:cNvPicPr>
            <a:picLocks noChangeAspect="1"/>
          </p:cNvPicPr>
          <p:nvPr/>
        </p:nvPicPr>
        <p:blipFill>
          <a:blip r:embed="rId15"/>
          <a:stretch>
            <a:fillRect/>
          </a:stretch>
        </p:blipFill>
        <p:spPr>
          <a:xfrm>
            <a:off x="2299075" y="3038634"/>
            <a:ext cx="3070684" cy="1125917"/>
          </a:xfrm>
          <a:prstGeom prst="rect">
            <a:avLst/>
          </a:prstGeom>
        </p:spPr>
      </p:pic>
    </p:spTree>
    <p:extLst>
      <p:ext uri="{BB962C8B-B14F-4D97-AF65-F5344CB8AC3E}">
        <p14:creationId xmlns:p14="http://schemas.microsoft.com/office/powerpoint/2010/main" val="4224966936"/>
      </p:ext>
    </p:extLst>
  </p:cSld>
  <p:clrMapOvr>
    <a:masterClrMapping/>
  </p:clrMapOvr>
</p:sld>
</file>

<file path=ppt/theme/theme1.xml><?xml version="1.0" encoding="utf-8"?>
<a:theme xmlns:a="http://schemas.openxmlformats.org/drawingml/2006/main" name="Una sola línea">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44_TF56180624_Win32" id="{CCF276C0-2FDF-463F-B45D-4EDBA039C896}" vid="{7446774B-3392-4AFF-ADF4-7FE1E36E528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97B18F-50BC-4F30-8373-93489E845F83}">
  <ds:schemaRefs>
    <ds:schemaRef ds:uri="http://www.w3.org/XML/1998/namespace"/>
    <ds:schemaRef ds:uri="http://purl.org/dc/elements/1.1/"/>
    <ds:schemaRef ds:uri="16c05727-aa75-4e4a-9b5f-8a80a1165891"/>
    <ds:schemaRef ds:uri="http://schemas.microsoft.com/office/2006/documentManagement/types"/>
    <ds:schemaRef ds:uri="http://schemas.openxmlformats.org/package/2006/metadata/core-properties"/>
    <ds:schemaRef ds:uri="71af3243-3dd4-4a8d-8c0d-dd76da1f02a5"/>
    <ds:schemaRef ds:uri="http://schemas.microsoft.com/office/infopath/2007/PartnerControls"/>
    <ds:schemaRef ds:uri="http://schemas.microsoft.com/office/2006/metadata/properties"/>
    <ds:schemaRef ds:uri="http://schemas.microsoft.com/sharepoint/v3"/>
    <ds:schemaRef ds:uri="230e9df3-be65-4c73-a93b-d1236ebd677e"/>
    <ds:schemaRef ds:uri="http://purl.org/dc/dcmitype/"/>
    <ds:schemaRef ds:uri="http://purl.org/dc/terms/"/>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Presentación de ventas minimalista tenue</Template>
  <TotalTime>1066</TotalTime>
  <Words>15085</Words>
  <Application>Microsoft Office PowerPoint</Application>
  <PresentationFormat>Panorámica</PresentationFormat>
  <Paragraphs>992</Paragraphs>
  <Slides>106</Slides>
  <Notes>20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106</vt:i4>
      </vt:variant>
    </vt:vector>
  </HeadingPairs>
  <TitlesOfParts>
    <vt:vector size="112" baseType="lpstr">
      <vt:lpstr>Aptos</vt:lpstr>
      <vt:lpstr>Arial</vt:lpstr>
      <vt:lpstr>Calibri</vt:lpstr>
      <vt:lpstr>Tenorite</vt:lpstr>
      <vt:lpstr>Wingdings</vt:lpstr>
      <vt:lpstr>Una sola línea</vt:lpstr>
      <vt:lpstr>Práctica 6 AWS</vt:lpstr>
      <vt:lpstr>índice</vt:lpstr>
      <vt:lpstr>índice</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1. Ejecución instancias Ec2</vt:lpstr>
      <vt:lpstr>índice</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2. Balanceador de Carga ELB (Elastic Load Balancer) </vt:lpstr>
      <vt:lpstr>índice</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3. Subredes Públicas/Privadas y NAT Gateway </vt:lpstr>
      <vt:lpstr>índice</vt:lpstr>
      <vt:lpstr>4. Almacenamiento s3 </vt:lpstr>
      <vt:lpstr>4. Almacenamiento s3 </vt:lpstr>
      <vt:lpstr>4. Almacenamiento s3 </vt:lpstr>
      <vt:lpstr>4. Almacenamiento s3 </vt:lpstr>
      <vt:lpstr>4. Almacenamiento s3 </vt:lpstr>
      <vt:lpstr>4. Almacenamiento s3 </vt:lpstr>
      <vt:lpstr>4. Almacenamiento s3 </vt:lpstr>
      <vt:lpstr>4. Almacenamiento s3 </vt:lpstr>
      <vt:lpstr>4. Almacenamiento s3 </vt:lpstr>
      <vt:lpstr>índice</vt:lpstr>
      <vt:lpstr>5. Autoescalado para Aplicaciones Web </vt:lpstr>
      <vt:lpstr>Presentación de PowerPoint</vt:lpstr>
      <vt:lpstr>5. Autoescalado para Aplicaciones Web </vt:lpstr>
      <vt:lpstr>5. Autoescalado para Aplicaciones Web </vt:lpstr>
      <vt:lpstr>5. Autoescalado para Aplicaciones Web </vt:lpstr>
      <vt:lpstr>5. Autoescalado para Aplicaciones Web </vt:lpstr>
      <vt:lpstr>5. Autoescalado para Aplicaciones Web </vt:lpstr>
      <vt:lpstr>5. Autoescalado para Aplicaciones Web </vt:lpstr>
      <vt:lpstr>5. Autoescalado para Aplicaciones Web </vt:lpstr>
      <vt:lpstr>5. Autoescalado para Aplicaciones Web </vt:lpstr>
      <vt:lpstr>5. Autoescalado para Aplicaciones Web </vt:lpstr>
      <vt:lpstr>5. Autoescalado para Aplicaciones Web </vt:lpstr>
      <vt:lpstr>5. Autoescalado para Aplicaciones Web </vt:lpstr>
      <vt:lpstr>5. Autoescalado para Aplicaciones Web </vt:lpstr>
      <vt:lpstr>5. Autoescalado para Aplicaciones Web </vt:lpstr>
      <vt:lpstr>5. Autoescalado para Aplicaciones Web </vt:lpstr>
      <vt:lpstr>Comentarios teo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6 AWS</dc:title>
  <dc:creator>Paloma Pérez De Madrid Laguna</dc:creator>
  <cp:lastModifiedBy>Paloma Pérez De Madrid Laguna</cp:lastModifiedBy>
  <cp:revision>4</cp:revision>
  <dcterms:created xsi:type="dcterms:W3CDTF">2024-04-13T07:40:10Z</dcterms:created>
  <dcterms:modified xsi:type="dcterms:W3CDTF">2024-06-04T12:57:08Z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